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1" r:id="rId2"/>
    <p:sldId id="287" r:id="rId3"/>
    <p:sldId id="272" r:id="rId4"/>
    <p:sldId id="289" r:id="rId5"/>
    <p:sldId id="286" r:id="rId6"/>
    <p:sldId id="282" r:id="rId7"/>
    <p:sldId id="276" r:id="rId8"/>
  </p:sldIdLst>
  <p:sldSz cx="7559675" cy="1069181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2028"/>
    <a:srgbClr val="4A4F54"/>
    <a:srgbClr val="847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554"/>
    <p:restoredTop sz="94663"/>
  </p:normalViewPr>
  <p:slideViewPr>
    <p:cSldViewPr snapToGrid="0" snapToObjects="1">
      <p:cViewPr>
        <p:scale>
          <a:sx n="80" d="100"/>
          <a:sy n="80" d="100"/>
        </p:scale>
        <p:origin x="2718" y="-23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1851" cy="498852"/>
          </a:xfrm>
          <a:prstGeom prst="rect">
            <a:avLst/>
          </a:prstGeom>
        </p:spPr>
        <p:txBody>
          <a:bodyPr vert="horz" lIns="96661" tIns="48331" rIns="96661" bIns="48331" rtlCol="0"/>
          <a:lstStyle>
            <a:lvl1pPr algn="l">
              <a:defRPr sz="1300"/>
            </a:lvl1pPr>
          </a:lstStyle>
          <a:p>
            <a:endParaRPr lang="fr-FR" dirty="0"/>
          </a:p>
        </p:txBody>
      </p:sp>
      <p:sp>
        <p:nvSpPr>
          <p:cNvPr id="3" name="Espace réservé de la date 2"/>
          <p:cNvSpPr>
            <a:spLocks noGrp="1"/>
          </p:cNvSpPr>
          <p:nvPr>
            <p:ph type="dt" idx="1"/>
          </p:nvPr>
        </p:nvSpPr>
        <p:spPr>
          <a:xfrm>
            <a:off x="3858538" y="0"/>
            <a:ext cx="2951851" cy="498852"/>
          </a:xfrm>
          <a:prstGeom prst="rect">
            <a:avLst/>
          </a:prstGeom>
        </p:spPr>
        <p:txBody>
          <a:bodyPr vert="horz" lIns="96661" tIns="48331" rIns="96661" bIns="48331" rtlCol="0"/>
          <a:lstStyle>
            <a:lvl1pPr algn="r">
              <a:defRPr sz="1300"/>
            </a:lvl1pPr>
          </a:lstStyle>
          <a:p>
            <a:fld id="{603FA7C3-9A4B-2149-A4B8-376D20844A66}" type="datetimeFigureOut">
              <a:rPr lang="fr-FR" smtClean="0"/>
              <a:t>12/10/2021</a:t>
            </a:fld>
            <a:endParaRPr lang="fr-FR" dirty="0"/>
          </a:p>
        </p:txBody>
      </p:sp>
      <p:sp>
        <p:nvSpPr>
          <p:cNvPr id="4" name="Espace réservé de l'image des diapositives 3"/>
          <p:cNvSpPr>
            <a:spLocks noGrp="1" noRot="1" noChangeAspect="1"/>
          </p:cNvSpPr>
          <p:nvPr>
            <p:ph type="sldImg" idx="2"/>
          </p:nvPr>
        </p:nvSpPr>
        <p:spPr>
          <a:xfrm>
            <a:off x="2220913" y="1243013"/>
            <a:ext cx="2370137" cy="3354387"/>
          </a:xfrm>
          <a:prstGeom prst="rect">
            <a:avLst/>
          </a:prstGeom>
          <a:noFill/>
          <a:ln w="12700">
            <a:solidFill>
              <a:prstClr val="black"/>
            </a:solidFill>
          </a:ln>
        </p:spPr>
        <p:txBody>
          <a:bodyPr vert="horz" lIns="96661" tIns="48331" rIns="96661" bIns="48331" rtlCol="0" anchor="ctr"/>
          <a:lstStyle/>
          <a:p>
            <a:endParaRPr lang="fr-FR" dirty="0"/>
          </a:p>
        </p:txBody>
      </p:sp>
      <p:sp>
        <p:nvSpPr>
          <p:cNvPr id="5" name="Espace réservé des notes 4"/>
          <p:cNvSpPr>
            <a:spLocks noGrp="1"/>
          </p:cNvSpPr>
          <p:nvPr>
            <p:ph type="body" sz="quarter" idx="3"/>
          </p:nvPr>
        </p:nvSpPr>
        <p:spPr>
          <a:xfrm>
            <a:off x="681197" y="4784836"/>
            <a:ext cx="5449570" cy="3914865"/>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43662"/>
            <a:ext cx="2951851" cy="498851"/>
          </a:xfrm>
          <a:prstGeom prst="rect">
            <a:avLst/>
          </a:prstGeom>
        </p:spPr>
        <p:txBody>
          <a:bodyPr vert="horz" lIns="96661" tIns="48331" rIns="96661" bIns="48331"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8538" y="9443662"/>
            <a:ext cx="2951851" cy="498851"/>
          </a:xfrm>
          <a:prstGeom prst="rect">
            <a:avLst/>
          </a:prstGeom>
        </p:spPr>
        <p:txBody>
          <a:bodyPr vert="horz" lIns="96661" tIns="48331" rIns="96661" bIns="48331" rtlCol="0" anchor="b"/>
          <a:lstStyle>
            <a:lvl1pPr algn="r">
              <a:defRPr sz="1300"/>
            </a:lvl1pPr>
          </a:lstStyle>
          <a:p>
            <a:fld id="{A1E5B01D-47F3-2F4B-A393-B6BDC4535CD7}" type="slidenum">
              <a:rPr lang="fr-FR" smtClean="0"/>
              <a:t>‹#›</a:t>
            </a:fld>
            <a:endParaRPr lang="fr-FR" dirty="0"/>
          </a:p>
        </p:txBody>
      </p:sp>
    </p:spTree>
    <p:extLst>
      <p:ext uri="{BB962C8B-B14F-4D97-AF65-F5344CB8AC3E}">
        <p14:creationId xmlns:p14="http://schemas.microsoft.com/office/powerpoint/2010/main" val="166185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F384AE8-9321-8842-9A5F-66324FD81031}" type="datetime1">
              <a:rPr lang="fr-CH" smtClean="0"/>
              <a:t>12.10.2021</a:t>
            </a:fld>
            <a:endParaRPr lang="fr-FR" dirty="0"/>
          </a:p>
        </p:txBody>
      </p:sp>
      <p:sp>
        <p:nvSpPr>
          <p:cNvPr id="5" name="Footer Placeholder 4"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6" name="Slide Number Placeholder 5"/>
          <p:cNvSpPr>
            <a:spLocks noGrp="1"/>
          </p:cNvSpPr>
          <p:nvPr>
            <p:ph type="sldNum" sz="quarter" idx="12"/>
          </p:nvPr>
        </p:nvSpPr>
        <p:spPr/>
        <p:txBody>
          <a:body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99055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56A3FB-F683-E044-8BDF-95A9C9475E51}" type="datetime1">
              <a:rPr lang="fr-CH" smtClean="0"/>
              <a:t>12.10.2021</a:t>
            </a:fld>
            <a:endParaRPr lang="fr-FR" dirty="0"/>
          </a:p>
        </p:txBody>
      </p:sp>
      <p:sp>
        <p:nvSpPr>
          <p:cNvPr id="5" name="Footer Placeholder 4"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6" name="Slide Number Placeholder 5"/>
          <p:cNvSpPr>
            <a:spLocks noGrp="1"/>
          </p:cNvSpPr>
          <p:nvPr>
            <p:ph type="sldNum" sz="quarter" idx="12"/>
          </p:nvPr>
        </p:nvSpPr>
        <p:spPr/>
        <p:txBody>
          <a:body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72558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DE1D64-FF30-E340-A5D1-C8CB2A54FAE4}" type="datetime1">
              <a:rPr lang="fr-CH" smtClean="0"/>
              <a:t>12.10.2021</a:t>
            </a:fld>
            <a:endParaRPr lang="fr-FR" dirty="0"/>
          </a:p>
        </p:txBody>
      </p:sp>
      <p:sp>
        <p:nvSpPr>
          <p:cNvPr id="5" name="Footer Placeholder 4"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6" name="Slide Number Placeholder 5"/>
          <p:cNvSpPr>
            <a:spLocks noGrp="1"/>
          </p:cNvSpPr>
          <p:nvPr>
            <p:ph type="sldNum" sz="quarter" idx="12"/>
          </p:nvPr>
        </p:nvSpPr>
        <p:spPr/>
        <p:txBody>
          <a:body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667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4C0757-A3FA-D349-B725-1864D7B762A5}" type="datetime1">
              <a:rPr lang="fr-CH" smtClean="0"/>
              <a:t>12.10.2021</a:t>
            </a:fld>
            <a:endParaRPr lang="fr-FR" dirty="0"/>
          </a:p>
        </p:txBody>
      </p:sp>
      <p:sp>
        <p:nvSpPr>
          <p:cNvPr id="5" name="Footer Placeholder 4"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6" name="Slide Number Placeholder 5"/>
          <p:cNvSpPr>
            <a:spLocks noGrp="1"/>
          </p:cNvSpPr>
          <p:nvPr>
            <p:ph type="sldNum" sz="quarter" idx="12"/>
          </p:nvPr>
        </p:nvSpPr>
        <p:spPr/>
        <p:txBody>
          <a:body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99609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302F2AA-52B0-F04D-B89C-B33AF6E57A56}" type="datetime1">
              <a:rPr lang="fr-CH" smtClean="0"/>
              <a:t>12.10.2021</a:t>
            </a:fld>
            <a:endParaRPr lang="fr-FR" dirty="0"/>
          </a:p>
        </p:txBody>
      </p:sp>
      <p:sp>
        <p:nvSpPr>
          <p:cNvPr id="5" name="Footer Placeholder 4"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6" name="Slide Number Placeholder 5"/>
          <p:cNvSpPr>
            <a:spLocks noGrp="1"/>
          </p:cNvSpPr>
          <p:nvPr>
            <p:ph type="sldNum" sz="quarter" idx="12"/>
          </p:nvPr>
        </p:nvSpPr>
        <p:spPr/>
        <p:txBody>
          <a:body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43114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BB3AFD-160D-3244-AA14-0223504CFB6F}" type="datetime1">
              <a:rPr lang="fr-CH" smtClean="0"/>
              <a:t>12.10.2021</a:t>
            </a:fld>
            <a:endParaRPr lang="fr-FR" dirty="0"/>
          </a:p>
        </p:txBody>
      </p:sp>
      <p:sp>
        <p:nvSpPr>
          <p:cNvPr id="6" name="Footer Placeholder 5"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7" name="Slide Number Placeholder 6"/>
          <p:cNvSpPr>
            <a:spLocks noGrp="1"/>
          </p:cNvSpPr>
          <p:nvPr>
            <p:ph type="sldNum" sz="quarter" idx="12"/>
          </p:nvPr>
        </p:nvSpPr>
        <p:spPr/>
        <p:txBody>
          <a:bodyPr/>
          <a:lstStyle/>
          <a:p>
            <a:fld id="{7D57F2D4-63F4-5844-A9A4-0813A9D7B39F}" type="slidenum">
              <a:rPr lang="fr-FR" smtClean="0"/>
              <a:t>‹#›</a:t>
            </a:fld>
            <a:endParaRPr lang="fr-FR" dirty="0"/>
          </a:p>
        </p:txBody>
      </p:sp>
      <p:sp>
        <p:nvSpPr>
          <p:cNvPr id="8"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23857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437F43-7ECD-A449-B3FF-E8556D2563F1}" type="datetime1">
              <a:rPr lang="fr-CH" smtClean="0"/>
              <a:t>12.10.2021</a:t>
            </a:fld>
            <a:endParaRPr lang="fr-FR" dirty="0"/>
          </a:p>
        </p:txBody>
      </p:sp>
      <p:sp>
        <p:nvSpPr>
          <p:cNvPr id="8" name="Footer Placeholder 7"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9" name="Slide Number Placeholder 8"/>
          <p:cNvSpPr>
            <a:spLocks noGrp="1"/>
          </p:cNvSpPr>
          <p:nvPr>
            <p:ph type="sldNum" sz="quarter" idx="12"/>
          </p:nvPr>
        </p:nvSpPr>
        <p:spPr/>
        <p:txBody>
          <a:bodyPr/>
          <a:lstStyle/>
          <a:p>
            <a:fld id="{7D57F2D4-63F4-5844-A9A4-0813A9D7B39F}" type="slidenum">
              <a:rPr lang="fr-FR" smtClean="0"/>
              <a:t>‹#›</a:t>
            </a:fld>
            <a:endParaRPr lang="fr-FR" dirty="0"/>
          </a:p>
        </p:txBody>
      </p:sp>
      <p:sp>
        <p:nvSpPr>
          <p:cNvPr id="10"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2638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CE2424-C37A-1B4D-87D9-FF6B389E0A24}" type="datetime1">
              <a:rPr lang="fr-CH" smtClean="0"/>
              <a:t>12.10.2021</a:t>
            </a:fld>
            <a:endParaRPr lang="fr-FR" dirty="0"/>
          </a:p>
        </p:txBody>
      </p:sp>
      <p:sp>
        <p:nvSpPr>
          <p:cNvPr id="4" name="Footer Placeholder 3"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5" name="Slide Number Placeholder 4"/>
          <p:cNvSpPr>
            <a:spLocks noGrp="1"/>
          </p:cNvSpPr>
          <p:nvPr>
            <p:ph type="sldNum" sz="quarter" idx="12"/>
          </p:nvPr>
        </p:nvSpPr>
        <p:spPr/>
        <p:txBody>
          <a:bodyPr/>
          <a:lstStyle/>
          <a:p>
            <a:fld id="{7D57F2D4-63F4-5844-A9A4-0813A9D7B39F}" type="slidenum">
              <a:rPr lang="fr-FR" smtClean="0"/>
              <a:t>‹#›</a:t>
            </a:fld>
            <a:endParaRPr lang="fr-FR" dirty="0"/>
          </a:p>
        </p:txBody>
      </p:sp>
      <p:sp>
        <p:nvSpPr>
          <p:cNvPr id="6"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40740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06201-16F7-AB4D-A4D8-2C30F80E4552}" type="datetime1">
              <a:rPr lang="fr-CH" smtClean="0"/>
              <a:t>12.10.2021</a:t>
            </a:fld>
            <a:endParaRPr lang="fr-FR" dirty="0"/>
          </a:p>
        </p:txBody>
      </p:sp>
      <p:sp>
        <p:nvSpPr>
          <p:cNvPr id="3" name="Footer Placeholder 2"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4" name="Slide Number Placeholder 3"/>
          <p:cNvSpPr>
            <a:spLocks noGrp="1"/>
          </p:cNvSpPr>
          <p:nvPr>
            <p:ph type="sldNum" sz="quarter" idx="12"/>
          </p:nvPr>
        </p:nvSpPr>
        <p:spPr/>
        <p:txBody>
          <a:bodyPr/>
          <a:lstStyle/>
          <a:p>
            <a:fld id="{7D57F2D4-63F4-5844-A9A4-0813A9D7B39F}" type="slidenum">
              <a:rPr lang="fr-FR" smtClean="0"/>
              <a:t>‹#›</a:t>
            </a:fld>
            <a:endParaRPr lang="fr-FR" dirty="0"/>
          </a:p>
        </p:txBody>
      </p:sp>
      <p:sp>
        <p:nvSpPr>
          <p:cNvPr id="5"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87670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8EB6C1-9358-8246-839F-FDF865206A8D}" type="datetime1">
              <a:rPr lang="fr-CH" smtClean="0"/>
              <a:t>12.10.2021</a:t>
            </a:fld>
            <a:endParaRPr lang="fr-FR" dirty="0"/>
          </a:p>
        </p:txBody>
      </p:sp>
      <p:sp>
        <p:nvSpPr>
          <p:cNvPr id="6" name="Footer Placeholder 5"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7" name="Slide Number Placeholder 6"/>
          <p:cNvSpPr>
            <a:spLocks noGrp="1"/>
          </p:cNvSpPr>
          <p:nvPr>
            <p:ph type="sldNum" sz="quarter" idx="12"/>
          </p:nvPr>
        </p:nvSpPr>
        <p:spPr/>
        <p:txBody>
          <a:bodyPr/>
          <a:lstStyle/>
          <a:p>
            <a:fld id="{7D57F2D4-63F4-5844-A9A4-0813A9D7B39F}" type="slidenum">
              <a:rPr lang="fr-FR" smtClean="0"/>
              <a:t>‹#›</a:t>
            </a:fld>
            <a:endParaRPr lang="fr-FR" dirty="0"/>
          </a:p>
        </p:txBody>
      </p:sp>
      <p:sp>
        <p:nvSpPr>
          <p:cNvPr id="8"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09218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2758001-7CC3-DB4B-9DE2-17987E2648B9}" type="datetime1">
              <a:rPr lang="fr-CH" smtClean="0"/>
              <a:t>12.10.2021</a:t>
            </a:fld>
            <a:endParaRPr lang="fr-FR" dirty="0"/>
          </a:p>
        </p:txBody>
      </p:sp>
      <p:sp>
        <p:nvSpPr>
          <p:cNvPr id="6" name="Footer Placeholder 5" hidden="1"/>
          <p:cNvSpPr>
            <a:spLocks noGrp="1"/>
          </p:cNvSpPr>
          <p:nvPr>
            <p:ph type="ftr" sz="quarter" idx="11"/>
          </p:nvPr>
        </p:nvSpPr>
        <p:spPr/>
        <p:txBody>
          <a:bodyPr/>
          <a:lstStyle>
            <a:lvl1pPr>
              <a:defRPr>
                <a:solidFill>
                  <a:srgbClr val="000000"/>
                </a:solidFill>
              </a:defRPr>
            </a:lvl1pPr>
          </a:lstStyle>
          <a:p>
            <a:r>
              <a:rPr lang="fr-FR"/>
              <a:t>CITÉ GESTION SA | OCTOBRE 2020 | ALL RIGHT RESERVED ©2020</a:t>
            </a:r>
            <a:endParaRPr lang="fr-FR" dirty="0"/>
          </a:p>
        </p:txBody>
      </p:sp>
      <p:sp>
        <p:nvSpPr>
          <p:cNvPr id="7" name="Slide Number Placeholder 6"/>
          <p:cNvSpPr>
            <a:spLocks noGrp="1"/>
          </p:cNvSpPr>
          <p:nvPr>
            <p:ph type="sldNum" sz="quarter" idx="12"/>
          </p:nvPr>
        </p:nvSpPr>
        <p:spPr/>
        <p:txBody>
          <a:bodyPr/>
          <a:lstStyle/>
          <a:p>
            <a:fld id="{7D57F2D4-63F4-5844-A9A4-0813A9D7B39F}" type="slidenum">
              <a:rPr lang="fr-FR" smtClean="0"/>
              <a:t>‹#›</a:t>
            </a:fld>
            <a:endParaRPr lang="fr-FR" dirty="0"/>
          </a:p>
        </p:txBody>
      </p:sp>
      <p:sp>
        <p:nvSpPr>
          <p:cNvPr id="8"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36842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34EB59F-F29A-A146-9C22-A3A74C9AEA56}" type="datetime1">
              <a:rPr lang="fr-CH" smtClean="0"/>
              <a:t>12.10.2021</a:t>
            </a:fld>
            <a:endParaRPr lang="fr-FR"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a:t>CITÉ GESTION SA | OCTOBRE 2020 | ALL RIGHT RESERVED ©2020</a:t>
            </a: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D57F2D4-63F4-5844-A9A4-0813A9D7B39F}" type="slidenum">
              <a:rPr lang="fr-FR" smtClean="0"/>
              <a:t>‹#›</a:t>
            </a:fld>
            <a:endParaRPr lang="fr-FR" dirty="0"/>
          </a:p>
        </p:txBody>
      </p:sp>
      <p:sp>
        <p:nvSpPr>
          <p:cNvPr id="7" name="LODH_SECURITY" hidden="1"/>
          <p:cNvSpPr txBox="1"/>
          <p:nvPr userDrawn="1"/>
        </p:nvSpPr>
        <p:spPr>
          <a:xfrm>
            <a:off x="2192338" y="6477000"/>
            <a:ext cx="3175000" cy="276999"/>
          </a:xfrm>
          <a:prstGeom prst="rect">
            <a:avLst/>
          </a:prstGeom>
          <a:noFill/>
        </p:spPr>
        <p:txBody>
          <a:bodyPr vert="horz" rtlCol="0">
            <a:spAutoFit/>
          </a:bodyPr>
          <a:lstStyle/>
          <a:p>
            <a:pPr algn="ctr"/>
            <a:r>
              <a:rPr lang="pt-BR" sz="1200">
                <a:solidFill>
                  <a:srgbClr val="000000"/>
                </a:solidFill>
                <a:latin typeface="Arial" panose="020B0604020202020204" pitchFamily="34" charset="0"/>
              </a:rPr>
              <a:t>R E S T R I C T E D</a:t>
            </a:r>
            <a:endParaRPr 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412217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linkedin.com/company/cit%C3%A9-gestion-sa" TargetMode="External"/><Relationship Id="rId4" Type="http://schemas.openxmlformats.org/officeDocument/2006/relationships/hyperlink" Target="https://www.cite-gestion.com/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1208528-459B-8445-8EC6-D204CE18073C}"/>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 Box 2">
            <a:extLst>
              <a:ext uri="{FF2B5EF4-FFF2-40B4-BE49-F238E27FC236}">
                <a16:creationId xmlns:a16="http://schemas.microsoft.com/office/drawing/2014/main" id="{7E401D07-9780-F144-8896-B96FFCBAF7B1}"/>
              </a:ext>
            </a:extLst>
          </p:cNvPr>
          <p:cNvSpPr txBox="1">
            <a:spLocks noChangeArrowheads="1"/>
          </p:cNvSpPr>
          <p:nvPr/>
        </p:nvSpPr>
        <p:spPr bwMode="auto">
          <a:xfrm>
            <a:off x="362104" y="5285799"/>
            <a:ext cx="3512981" cy="4949451"/>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6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Points clés</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La crise de la dette chinoise, accentuée par un marché immobilier excessivement endetté, entraînera la première récession chinoise depuis une génération. Il s’agit d’une menace importante pour les investisseurs.</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L’économie américaine ralentit à un rythme accéléré. Il lui sera difficile d’atteindre la trajectoire de croissance qu’elle a connue avant la pandémie. </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Les hausses de prix perturbatrices de la chaîne d’approvisionnement entraîneront une baisse significative de la demande.</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Sans croissance des salaires, l’inflation actuelle porte et continuera de porter préjudice à la demande. Le choc de la demande va bien au-delà de la croissance du PIB compte tenu du contexte socio-économique actuel. </a:t>
            </a:r>
          </a:p>
          <a:p>
            <a:pPr marL="171450" indent="-171450" algn="just">
              <a:lnSpc>
                <a:spcPct val="107000"/>
              </a:lnSpc>
              <a:spcAft>
                <a:spcPts val="800"/>
              </a:spcAft>
              <a:buFontTx/>
              <a:buChar char="-"/>
            </a:pPr>
            <a:r>
              <a:rPr lang="fr-FR" sz="1000" dirty="0" err="1">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Jerome</a:t>
            </a: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 Powell a laissé entendre que les conditions d’une « réduction » du programme d’achats d’obligations ont été « tout sauf réunies ». Le marché est convaincu que ce n’est qu’une question de temps avant que l’achat d’obligations ne diminue.</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 marché obligataire a raison de s’inquiéter. Pourtant, il reste un refuge.</a:t>
            </a:r>
          </a:p>
          <a:p>
            <a:pPr algn="just">
              <a:lnSpc>
                <a:spcPct val="107000"/>
              </a:lnSpc>
              <a:spcAft>
                <a:spcPts val="800"/>
              </a:spcAft>
            </a:pPr>
            <a:endParaRPr lang="en-US"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2" name="Text Box 2">
            <a:extLst>
              <a:ext uri="{FF2B5EF4-FFF2-40B4-BE49-F238E27FC236}">
                <a16:creationId xmlns:a16="http://schemas.microsoft.com/office/drawing/2014/main" id="{A08D7566-ACF7-1E40-9E21-5F9EC066AB3E}"/>
              </a:ext>
            </a:extLst>
          </p:cNvPr>
          <p:cNvSpPr txBox="1">
            <a:spLocks noChangeArrowheads="1"/>
          </p:cNvSpPr>
          <p:nvPr/>
        </p:nvSpPr>
        <p:spPr bwMode="auto">
          <a:xfrm>
            <a:off x="1209938" y="4139871"/>
            <a:ext cx="6132514" cy="1186456"/>
          </a:xfrm>
          <a:prstGeom prst="rect">
            <a:avLst/>
          </a:prstGeom>
          <a:noFill/>
          <a:ln w="3175">
            <a:noFill/>
            <a:miter lim="800000"/>
            <a:headEnd/>
            <a:tailEnd/>
          </a:ln>
        </p:spPr>
        <p:txBody>
          <a:bodyPr rot="0" vert="horz" wrap="square" lIns="91440" tIns="45720" rIns="91440" bIns="45720" anchor="t" anchorCtr="0">
            <a:noAutofit/>
          </a:bodyPr>
          <a:lstStyle/>
          <a:p>
            <a:pPr>
              <a:spcAft>
                <a:spcPts val="400"/>
              </a:spcAft>
            </a:pPr>
            <a:endParaRPr lang="en-US" sz="1200" dirty="0">
              <a:solidFill>
                <a:srgbClr val="B12028"/>
              </a:solidFill>
              <a:latin typeface="Segoe UI" panose="020B0502040204020203" pitchFamily="34" charset="0"/>
              <a:ea typeface="Calibri" panose="020F0502020204030204" pitchFamily="34" charset="0"/>
              <a:cs typeface="Segoe UI" panose="020B0502040204020203" pitchFamily="34" charset="0"/>
            </a:endParaRPr>
          </a:p>
          <a:p>
            <a:pPr indent="-342900">
              <a:spcAft>
                <a:spcPts val="400"/>
              </a:spcAft>
              <a:buFont typeface="+mj-lt"/>
              <a:buAutoNum type="arabicPeriod"/>
            </a:pPr>
            <a:r>
              <a:rPr lang="fr-FR" sz="1200" dirty="0">
                <a:solidFill>
                  <a:srgbClr val="B12028"/>
                </a:solidFill>
                <a:latin typeface="Segoe UI" panose="020B0502040204020203" pitchFamily="34" charset="0"/>
                <a:ea typeface="Calibri" panose="020F0502020204030204" pitchFamily="34" charset="0"/>
                <a:cs typeface="Segoe UI" panose="020B0502040204020203" pitchFamily="34" charset="0"/>
              </a:rPr>
              <a:t>Macro, obligations et taux</a:t>
            </a:r>
          </a:p>
          <a:p>
            <a:pPr indent="-342900">
              <a:spcAft>
                <a:spcPts val="400"/>
              </a:spcAft>
              <a:buFont typeface="+mj-lt"/>
              <a:buAutoNum type="arabicPeriod"/>
            </a:pPr>
            <a:r>
              <a:rPr lang="fr-FR" sz="1200" dirty="0">
                <a:solidFill>
                  <a:srgbClr val="B12028"/>
                </a:solidFill>
                <a:latin typeface="Segoe UI" panose="020B0502040204020203" pitchFamily="34" charset="0"/>
                <a:ea typeface="Calibri" panose="020F0502020204030204" pitchFamily="34" charset="0"/>
                <a:cs typeface="Segoe UI" panose="020B0502040204020203" pitchFamily="34" charset="0"/>
              </a:rPr>
              <a:t>Actions</a:t>
            </a:r>
          </a:p>
          <a:p>
            <a:pPr indent="-342900">
              <a:spcAft>
                <a:spcPts val="400"/>
              </a:spcAft>
              <a:buFont typeface="+mj-lt"/>
              <a:buAutoNum type="arabicPeriod"/>
            </a:pPr>
            <a:r>
              <a:rPr lang="fr-FR" sz="1200" dirty="0">
                <a:solidFill>
                  <a:srgbClr val="B12028"/>
                </a:solidFill>
                <a:latin typeface="Segoe UI" panose="020B0502040204020203" pitchFamily="34" charset="0"/>
                <a:ea typeface="Calibri" panose="020F0502020204030204" pitchFamily="34" charset="0"/>
                <a:cs typeface="Segoe UI" panose="020B0502040204020203" pitchFamily="34" charset="0"/>
              </a:rPr>
              <a:t>Devises et matières premières</a:t>
            </a:r>
          </a:p>
        </p:txBody>
      </p:sp>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1</a:t>
            </a:fld>
            <a:endParaRPr lang="fr-FR" sz="800"/>
          </a:p>
        </p:txBody>
      </p:sp>
      <p:sp>
        <p:nvSpPr>
          <p:cNvPr id="18" name="Text Box 2">
            <a:extLst>
              <a:ext uri="{FF2B5EF4-FFF2-40B4-BE49-F238E27FC236}">
                <a16:creationId xmlns:a16="http://schemas.microsoft.com/office/drawing/2014/main" id="{B7901957-0CBD-EF46-A561-00577F96815E}"/>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21" name="Image 20" descr="Une image contenant arts de la table, assiette, alimentation, dessin&#10;&#10;Description générée automatiquement">
            <a:extLst>
              <a:ext uri="{FF2B5EF4-FFF2-40B4-BE49-F238E27FC236}">
                <a16:creationId xmlns:a16="http://schemas.microsoft.com/office/drawing/2014/main" id="{C000E53C-55D3-D640-81A1-6BD3C394442A}"/>
              </a:ext>
            </a:extLst>
          </p:cNvPr>
          <p:cNvPicPr>
            <a:picLocks noChangeAspect="1"/>
          </p:cNvPicPr>
          <p:nvPr/>
        </p:nvPicPr>
        <p:blipFill>
          <a:blip r:embed="rId2"/>
          <a:stretch>
            <a:fillRect/>
          </a:stretch>
        </p:blipFill>
        <p:spPr>
          <a:xfrm>
            <a:off x="364642" y="529793"/>
            <a:ext cx="1433514" cy="402018"/>
          </a:xfrm>
          <a:prstGeom prst="rect">
            <a:avLst/>
          </a:prstGeom>
        </p:spPr>
      </p:pic>
      <p:sp>
        <p:nvSpPr>
          <p:cNvPr id="13" name="Text Box 2">
            <a:extLst>
              <a:ext uri="{FF2B5EF4-FFF2-40B4-BE49-F238E27FC236}">
                <a16:creationId xmlns:a16="http://schemas.microsoft.com/office/drawing/2014/main" id="{C5992353-5588-4249-9D5F-BDA827C33660}"/>
              </a:ext>
            </a:extLst>
          </p:cNvPr>
          <p:cNvSpPr txBox="1">
            <a:spLocks noChangeArrowheads="1"/>
          </p:cNvSpPr>
          <p:nvPr/>
        </p:nvSpPr>
        <p:spPr bwMode="auto">
          <a:xfrm>
            <a:off x="3875086" y="5632067"/>
            <a:ext cx="3350778" cy="4403336"/>
          </a:xfrm>
          <a:prstGeom prst="rect">
            <a:avLst/>
          </a:prstGeom>
          <a:noFill/>
          <a:ln w="3175">
            <a:noFill/>
            <a:miter lim="800000"/>
            <a:headEnd/>
            <a:tailEnd/>
          </a:ln>
        </p:spPr>
        <p:txBody>
          <a:bodyPr rot="0" vert="horz" wrap="square" lIns="91440" tIns="45720" rIns="91440" bIns="45720" anchor="t" anchorCtr="0">
            <a:noAutofit/>
          </a:bodyPr>
          <a:lstStyle/>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 marché des actions américain peut à juste titre réévaluer les cours. Les coûts de financement augmentent, Washington est dysfonctionnel et il est largement surévalué.</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Du point de vue des valorisations, l’Europe et le Japon semblent plus attrayants que les États-Unis. Pour l’instant, une rotation en faveur des actions sous-évaluées est en cours.</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L’accélération incroyable de la transformation digitale de la technologie connaît un fléchissement. Les investisseurs doivent comprendre l’ampleur de cette évolution.</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Les coûts de financement sur le marché obligataire augmentent. Les taux d’intérêt sont au plus haut du mois et du trimestre. Même s’il le fallait, il est peu probable que la fourchette de négociation récente se maintienne. </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L’extrémité courte de la courbe des taux semble aujourd’hui relativement plus attrayante. Les rendements des bons du Trésor à 5 ans ont augmenté pour atteindre 1 %. Parallèlement, les spreads des obligations d’entreprise restent très serrés.</a:t>
            </a:r>
          </a:p>
          <a:p>
            <a:pPr marL="171450" indent="-171450" algn="just">
              <a:lnSpc>
                <a:spcPct val="107000"/>
              </a:lnSpc>
              <a:spcAft>
                <a:spcPts val="800"/>
              </a:spcAft>
              <a:buFontTx/>
              <a:buChar char="-"/>
            </a:pPr>
            <a:r>
              <a:rPr lang="fr-FR"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Les crypto-monnaies sont-elles le nouvel or ? Nous n’en sommes pas certains. Mais elles ont peut-être gagné une place dans l’allocation d’actifs.</a:t>
            </a:r>
          </a:p>
          <a:p>
            <a:pPr marL="171450" indent="-171450" algn="just">
              <a:lnSpc>
                <a:spcPct val="107000"/>
              </a:lnSpc>
              <a:spcAft>
                <a:spcPts val="800"/>
              </a:spcAft>
              <a:buFontTx/>
              <a:buChar char="-"/>
            </a:pPr>
            <a:endParaRPr lang="en-US" sz="10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endParaRPr>
          </a:p>
        </p:txBody>
      </p:sp>
      <p:pic>
        <p:nvPicPr>
          <p:cNvPr id="17" name="Image 16" descr="Une image contenant extérieur, photo, différent, skiant&#10;&#10;Description générée automatiquement">
            <a:extLst>
              <a:ext uri="{FF2B5EF4-FFF2-40B4-BE49-F238E27FC236}">
                <a16:creationId xmlns:a16="http://schemas.microsoft.com/office/drawing/2014/main" id="{08FCF322-EB43-1B4B-ADC5-5FC703179A12}"/>
              </a:ext>
            </a:extLst>
          </p:cNvPr>
          <p:cNvPicPr>
            <a:picLocks noChangeAspect="1"/>
          </p:cNvPicPr>
          <p:nvPr/>
        </p:nvPicPr>
        <p:blipFill>
          <a:blip r:embed="rId3"/>
          <a:stretch>
            <a:fillRect/>
          </a:stretch>
        </p:blipFill>
        <p:spPr>
          <a:xfrm>
            <a:off x="-10160" y="1278775"/>
            <a:ext cx="7584531" cy="2869200"/>
          </a:xfrm>
          <a:prstGeom prst="rect">
            <a:avLst/>
          </a:prstGeom>
        </p:spPr>
      </p:pic>
      <p:cxnSp>
        <p:nvCxnSpPr>
          <p:cNvPr id="19" name="Connecteur droit 18">
            <a:extLst>
              <a:ext uri="{FF2B5EF4-FFF2-40B4-BE49-F238E27FC236}">
                <a16:creationId xmlns:a16="http://schemas.microsoft.com/office/drawing/2014/main" id="{6E036567-64F2-8748-912B-59CE0A2481D2}"/>
              </a:ext>
            </a:extLst>
          </p:cNvPr>
          <p:cNvCxnSpPr/>
          <p:nvPr/>
        </p:nvCxnSpPr>
        <p:spPr>
          <a:xfrm flipV="1">
            <a:off x="2397645" y="3320296"/>
            <a:ext cx="0" cy="913090"/>
          </a:xfrm>
          <a:prstGeom prst="line">
            <a:avLst/>
          </a:prstGeom>
          <a:ln>
            <a:solidFill>
              <a:srgbClr val="B120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1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2</a:t>
            </a:fld>
            <a:endParaRPr lang="fr-FR" sz="800"/>
          </a:p>
        </p:txBody>
      </p:sp>
      <p:sp>
        <p:nvSpPr>
          <p:cNvPr id="27" name="Rectangle 26">
            <a:extLst>
              <a:ext uri="{FF2B5EF4-FFF2-40B4-BE49-F238E27FC236}">
                <a16:creationId xmlns:a16="http://schemas.microsoft.com/office/drawing/2014/main" id="{3D52C825-846C-A14B-A283-192DC44C8336}"/>
              </a:ext>
            </a:extLst>
          </p:cNvPr>
          <p:cNvSpPr/>
          <p:nvPr/>
        </p:nvSpPr>
        <p:spPr>
          <a:xfrm>
            <a:off x="298584" y="1195822"/>
            <a:ext cx="6882341" cy="421654"/>
          </a:xfrm>
          <a:prstGeom prst="rect">
            <a:avLst/>
          </a:prstGeom>
        </p:spPr>
        <p:txBody>
          <a:bodyPr wrap="square">
            <a:spAutoFit/>
          </a:bodyPr>
          <a:lstStyle/>
          <a:p>
            <a:pPr algn="just">
              <a:lnSpc>
                <a:spcPct val="107000"/>
              </a:lnSpc>
              <a:spcAft>
                <a:spcPts val="400"/>
              </a:spcAft>
            </a:pPr>
            <a:r>
              <a:rPr lang="fr-FR" sz="2000" b="1" dirty="0">
                <a:solidFill>
                  <a:srgbClr val="847770"/>
                </a:solidFill>
                <a:latin typeface="Constantia" panose="02030602050306030303" pitchFamily="18" charset="0"/>
                <a:ea typeface="Calibri" panose="020F0502020204030204" pitchFamily="34" charset="0"/>
                <a:cs typeface="Times New Roman" panose="02020603050405020304" pitchFamily="18" charset="0"/>
              </a:rPr>
              <a:t>Analyse : </a:t>
            </a:r>
            <a:r>
              <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Septembre 2021</a:t>
            </a:r>
          </a:p>
        </p:txBody>
      </p:sp>
      <p:sp>
        <p:nvSpPr>
          <p:cNvPr id="2" name="Rectangle 1">
            <a:extLst>
              <a:ext uri="{FF2B5EF4-FFF2-40B4-BE49-F238E27FC236}">
                <a16:creationId xmlns:a16="http://schemas.microsoft.com/office/drawing/2014/main" id="{C49EF71D-F5E3-D843-83DC-241682028BAB}"/>
              </a:ext>
            </a:extLst>
          </p:cNvPr>
          <p:cNvSpPr/>
          <p:nvPr/>
        </p:nvSpPr>
        <p:spPr>
          <a:xfrm>
            <a:off x="298584" y="1773387"/>
            <a:ext cx="3490323" cy="8639994"/>
          </a:xfrm>
          <a:prstGeom prst="rect">
            <a:avLst/>
          </a:prstGeom>
        </p:spPr>
        <p:txBody>
          <a:bodyPr wrap="square">
            <a:spAutoFit/>
          </a:bodyPr>
          <a:lstStyle/>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Et soudainement, la fête est finie… en septembre, les grands indices actions ont connu une correction marquée. Parmi les indices ayant connu les plus mauvaises performances figurent le SMI et le Nasdaq, qui ont reculé respectivement de 6,19 % et de 5,14 %. Les marchés émergents ont également souffert, l’indice MSCI EM clôturant le mois en baisse de 4,39 %. On notera notamment le Nikkei et l’indice CSI 300 China qui ont progressé de 4,85 % et 1,26 % respectivement.</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À la fin du troisième trimestre 2021, l’indice CSI 200 chinois reste toutefois le moins performant, perdant près de 7 % depuis le début de l’année.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Sur le plan des secteurs, seul l’un d’entre eux était favorable : l’énergie a été le seul secteur à enregistrer une performance positive, avec une hausse de près de 10 % en septembre. Tous les autres secteurs ont enregistré des rendements négatifs. Les matériaux ont affiché la plus faible performance, clôturant le mois en baisse de 6,78 %, suivis des services aux collectivités et de l’immobilier. Les valeurs financières ont enregistré la deuxième meilleure performance, perdant seulement 1,66 % sur la période.</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Le mois a été marqué par une forte hausse des rendements du dollar américain et des bons du Trésor.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Le dollar américain a progressé de près de 2 % par rapport à l’euro et au franc suisse. Il s’est également apprécié face à toutes les autres grandes devises. Les devises émergentes ont particulièrement souffert du dollar fort et ont chuté en moyenne de 2,79 %, selon l’indice JP Morgan EM FX.</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Les rendements des principaux emprunts d’État se sont systématiquement inscrits en hausse. Le rendement des bons du Trésor américain à 10 ans a contribué à hauteur de 21 </a:t>
            </a:r>
            <a:r>
              <a:rPr lang="fr-FR" sz="1000" dirty="0" err="1">
                <a:solidFill>
                  <a:srgbClr val="4A4F54"/>
                </a:solidFill>
                <a:latin typeface="Segoe UI Semilight" panose="020B0402040204020203" pitchFamily="34" charset="0"/>
                <a:cs typeface="Segoe UI Semilight" panose="020B0402040204020203" pitchFamily="34" charset="0"/>
              </a:rPr>
              <a:t>pb</a:t>
            </a:r>
            <a:r>
              <a:rPr lang="fr-FR" sz="1000" dirty="0">
                <a:solidFill>
                  <a:srgbClr val="4A4F54"/>
                </a:solidFill>
                <a:latin typeface="Segoe UI Semilight" panose="020B0402040204020203" pitchFamily="34" charset="0"/>
                <a:cs typeface="Segoe UI Semilight" panose="020B0402040204020203" pitchFamily="34" charset="0"/>
              </a:rPr>
              <a:t>, le rendement du Bund allemand à 10 ans a augmenté de 18 </a:t>
            </a:r>
            <a:r>
              <a:rPr lang="fr-FR" sz="1000" dirty="0" err="1">
                <a:solidFill>
                  <a:srgbClr val="4A4F54"/>
                </a:solidFill>
                <a:latin typeface="Segoe UI Semilight" panose="020B0402040204020203" pitchFamily="34" charset="0"/>
                <a:cs typeface="Segoe UI Semilight" panose="020B0402040204020203" pitchFamily="34" charset="0"/>
              </a:rPr>
              <a:t>pb</a:t>
            </a:r>
            <a:r>
              <a:rPr lang="fr-FR" sz="1000" dirty="0">
                <a:solidFill>
                  <a:srgbClr val="4A4F54"/>
                </a:solidFill>
                <a:latin typeface="Segoe UI Semilight" panose="020B0402040204020203" pitchFamily="34" charset="0"/>
                <a:cs typeface="Segoe UI Semilight" panose="020B0402040204020203" pitchFamily="34" charset="0"/>
              </a:rPr>
              <a:t> et le rendement du Gilt britannique à 10 ans a clôturé le mois en hausse de 31 </a:t>
            </a:r>
            <a:r>
              <a:rPr lang="fr-FR" sz="1000" dirty="0" err="1">
                <a:solidFill>
                  <a:srgbClr val="4A4F54"/>
                </a:solidFill>
                <a:latin typeface="Segoe UI Semilight" panose="020B0402040204020203" pitchFamily="34" charset="0"/>
                <a:cs typeface="Segoe UI Semilight" panose="020B0402040204020203" pitchFamily="34" charset="0"/>
              </a:rPr>
              <a:t>pb</a:t>
            </a:r>
            <a:r>
              <a:rPr lang="fr-FR" sz="1000" dirty="0">
                <a:solidFill>
                  <a:srgbClr val="4A4F54"/>
                </a:solidFill>
                <a:latin typeface="Segoe UI Semilight" panose="020B0402040204020203" pitchFamily="34" charset="0"/>
                <a:cs typeface="Segoe UI Semilight" panose="020B0402040204020203" pitchFamily="34" charset="0"/>
              </a:rPr>
              <a:t>.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Étonnamment, les spreads des obligations d’entreprise sont restés très serrés, du moins aux États-Unis où ils sont parvenus à baisser, passant de 5 (IG) à 8 </a:t>
            </a:r>
            <a:r>
              <a:rPr lang="fr-FR" sz="1000" dirty="0" err="1">
                <a:solidFill>
                  <a:srgbClr val="4A4F54"/>
                </a:solidFill>
                <a:latin typeface="Segoe UI Semilight" panose="020B0402040204020203" pitchFamily="34" charset="0"/>
                <a:cs typeface="Segoe UI Semilight" panose="020B0402040204020203" pitchFamily="34" charset="0"/>
              </a:rPr>
              <a:t>pb</a:t>
            </a:r>
            <a:r>
              <a:rPr lang="fr-FR" sz="1000" dirty="0">
                <a:solidFill>
                  <a:srgbClr val="4A4F54"/>
                </a:solidFill>
                <a:latin typeface="Segoe UI Semilight" panose="020B0402040204020203" pitchFamily="34" charset="0"/>
                <a:cs typeface="Segoe UI Semilight" panose="020B0402040204020203" pitchFamily="34" charset="0"/>
              </a:rPr>
              <a:t> (HY). Toutefois, au Japon et en Europe, les spreads se sont légèrement creusés.</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Enfin, l’indice des matières premières a progressé à la faveur de la hausse des prix de l’énergie. L’indice Bloomberg </a:t>
            </a:r>
            <a:r>
              <a:rPr lang="fr-FR" sz="1000" dirty="0" err="1">
                <a:solidFill>
                  <a:srgbClr val="4A4F54"/>
                </a:solidFill>
                <a:latin typeface="Segoe UI Semilight" panose="020B0402040204020203" pitchFamily="34" charset="0"/>
                <a:cs typeface="Segoe UI Semilight" panose="020B0402040204020203" pitchFamily="34" charset="0"/>
              </a:rPr>
              <a:t>Commodity</a:t>
            </a:r>
            <a:r>
              <a:rPr lang="fr-FR" sz="1000" dirty="0">
                <a:solidFill>
                  <a:srgbClr val="4A4F54"/>
                </a:solidFill>
                <a:latin typeface="Segoe UI Semilight" panose="020B0402040204020203" pitchFamily="34" charset="0"/>
                <a:cs typeface="Segoe UI Semilight" panose="020B0402040204020203" pitchFamily="34" charset="0"/>
              </a:rPr>
              <a:t> a augmenté de 4,62 % en septembre. Le pétrole brut a bondi de plus de 10 %. L’or a souffert de la vigueur du dollar et de la hausse des rendements, et a clôturé le mois en baisse de 3 %.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Dans ce contexte, la volatilité des actions telle que mesurée par l’indice VIX a progressé de 7,54 %.</a:t>
            </a:r>
          </a:p>
        </p:txBody>
      </p:sp>
      <p:sp>
        <p:nvSpPr>
          <p:cNvPr id="17" name="Rectangle 16">
            <a:extLst>
              <a:ext uri="{FF2B5EF4-FFF2-40B4-BE49-F238E27FC236}">
                <a16:creationId xmlns:a16="http://schemas.microsoft.com/office/drawing/2014/main" id="{3A4FD589-FDAA-7A40-9A13-C21D46B8B277}"/>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 Box 2">
            <a:extLst>
              <a:ext uri="{FF2B5EF4-FFF2-40B4-BE49-F238E27FC236}">
                <a16:creationId xmlns:a16="http://schemas.microsoft.com/office/drawing/2014/main" id="{54B9308A-9501-5945-A41C-A0C2DCD89850}"/>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19" name="Image 18" descr="Une image contenant arts de la table, assiette, alimentation, dessin&#10;&#10;Description générée automatiquement">
            <a:extLst>
              <a:ext uri="{FF2B5EF4-FFF2-40B4-BE49-F238E27FC236}">
                <a16:creationId xmlns:a16="http://schemas.microsoft.com/office/drawing/2014/main" id="{41A66C0B-738B-AC49-B3DE-F09841DF6C94}"/>
              </a:ext>
            </a:extLst>
          </p:cNvPr>
          <p:cNvPicPr>
            <a:picLocks noChangeAspect="1"/>
          </p:cNvPicPr>
          <p:nvPr/>
        </p:nvPicPr>
        <p:blipFill>
          <a:blip r:embed="rId2"/>
          <a:stretch>
            <a:fillRect/>
          </a:stretch>
        </p:blipFill>
        <p:spPr>
          <a:xfrm>
            <a:off x="364642" y="529793"/>
            <a:ext cx="1433514" cy="402018"/>
          </a:xfrm>
          <a:prstGeom prst="rect">
            <a:avLst/>
          </a:prstGeom>
        </p:spPr>
      </p:pic>
      <p:sp>
        <p:nvSpPr>
          <p:cNvPr id="9" name="AutoShape 4" descr="Covid condemns value investing to worst run in two centuries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0" y="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044055891"/>
              </p:ext>
            </p:extLst>
          </p:nvPr>
        </p:nvGraphicFramePr>
        <p:xfrm>
          <a:off x="3807195" y="1839727"/>
          <a:ext cx="3373728" cy="1773936"/>
        </p:xfrm>
        <a:graphic>
          <a:graphicData uri="http://schemas.openxmlformats.org/drawingml/2006/table">
            <a:tbl>
              <a:tblPr>
                <a:tableStyleId>{2D5ABB26-0587-4C30-8999-92F81FD0307C}</a:tableStyleId>
              </a:tblPr>
              <a:tblGrid>
                <a:gridCol w="647608">
                  <a:extLst>
                    <a:ext uri="{9D8B030D-6E8A-4147-A177-3AD203B41FA5}">
                      <a16:colId xmlns:a16="http://schemas.microsoft.com/office/drawing/2014/main" val="20000"/>
                    </a:ext>
                  </a:extLst>
                </a:gridCol>
                <a:gridCol w="385481">
                  <a:extLst>
                    <a:ext uri="{9D8B030D-6E8A-4147-A177-3AD203B41FA5}">
                      <a16:colId xmlns:a16="http://schemas.microsoft.com/office/drawing/2014/main" val="20001"/>
                    </a:ext>
                  </a:extLst>
                </a:gridCol>
                <a:gridCol w="397816">
                  <a:extLst>
                    <a:ext uri="{9D8B030D-6E8A-4147-A177-3AD203B41FA5}">
                      <a16:colId xmlns:a16="http://schemas.microsoft.com/office/drawing/2014/main" val="20002"/>
                    </a:ext>
                  </a:extLst>
                </a:gridCol>
                <a:gridCol w="410152">
                  <a:extLst>
                    <a:ext uri="{9D8B030D-6E8A-4147-A177-3AD203B41FA5}">
                      <a16:colId xmlns:a16="http://schemas.microsoft.com/office/drawing/2014/main" val="20003"/>
                    </a:ext>
                  </a:extLst>
                </a:gridCol>
                <a:gridCol w="376229">
                  <a:extLst>
                    <a:ext uri="{9D8B030D-6E8A-4147-A177-3AD203B41FA5}">
                      <a16:colId xmlns:a16="http://schemas.microsoft.com/office/drawing/2014/main" val="20004"/>
                    </a:ext>
                  </a:extLst>
                </a:gridCol>
                <a:gridCol w="376229">
                  <a:extLst>
                    <a:ext uri="{9D8B030D-6E8A-4147-A177-3AD203B41FA5}">
                      <a16:colId xmlns:a16="http://schemas.microsoft.com/office/drawing/2014/main" val="20005"/>
                    </a:ext>
                  </a:extLst>
                </a:gridCol>
                <a:gridCol w="379313">
                  <a:extLst>
                    <a:ext uri="{9D8B030D-6E8A-4147-A177-3AD203B41FA5}">
                      <a16:colId xmlns:a16="http://schemas.microsoft.com/office/drawing/2014/main" val="20006"/>
                    </a:ext>
                  </a:extLst>
                </a:gridCol>
                <a:gridCol w="400900">
                  <a:extLst>
                    <a:ext uri="{9D8B030D-6E8A-4147-A177-3AD203B41FA5}">
                      <a16:colId xmlns:a16="http://schemas.microsoft.com/office/drawing/2014/main" val="20007"/>
                    </a:ext>
                  </a:extLst>
                </a:gridCol>
              </a:tblGrid>
              <a:tr h="161544">
                <a:tc>
                  <a:txBody>
                    <a:bodyPr/>
                    <a:lstStyle/>
                    <a:p>
                      <a:pPr marL="18000" indent="0" algn="l"/>
                      <a:r>
                        <a:rPr lang="fr-FR" sz="500" b="1" cap="none" baseline="0">
                          <a:solidFill>
                            <a:schemeClr val="bg1"/>
                          </a:solidFill>
                          <a:latin typeface="Arial" panose="020B0604020202020204" pitchFamily="34" charset="0"/>
                          <a:cs typeface="Arial" panose="020B0604020202020204" pitchFamily="34" charset="0"/>
                        </a:rPr>
                        <a:t>Actions - Variation en %</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de l’année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P/E EST</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extLst>
                  <a:ext uri="{0D108BD9-81ED-4DB2-BD59-A6C34878D82A}">
                    <a16:rowId xmlns:a16="http://schemas.microsoft.com/office/drawing/2014/main" val="10000"/>
                  </a:ext>
                </a:extLst>
              </a:tr>
              <a:tr h="164592">
                <a:tc>
                  <a:txBody>
                    <a:bodyPr/>
                    <a:lstStyle/>
                    <a:p>
                      <a:pPr marL="18000" indent="0" algn="l"/>
                      <a:r>
                        <a:rPr lang="fr-FR" sz="500" cap="none" baseline="0">
                          <a:latin typeface="Arial" panose="020B0604020202020204" pitchFamily="34" charset="0"/>
                          <a:cs typeface="Arial" panose="020B0604020202020204" pitchFamily="34" charset="0"/>
                        </a:rPr>
                        <a:t>S&amp;P 500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4 324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0,62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15,12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58496">
                <a:tc>
                  <a:txBody>
                    <a:bodyPr/>
                    <a:lstStyle/>
                    <a:p>
                      <a:pPr marL="18000" indent="0" algn="l"/>
                      <a:r>
                        <a:rPr lang="fr-FR" sz="500" cap="none" baseline="0">
                          <a:latin typeface="Arial" panose="020B0604020202020204" pitchFamily="34" charset="0"/>
                          <a:cs typeface="Arial" panose="020B0604020202020204" pitchFamily="34" charset="0"/>
                        </a:rPr>
                        <a:t>Nasdaq</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14 474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-0,26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-3,84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-5,14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-0,20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12,31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52400">
                <a:tc>
                  <a:txBody>
                    <a:bodyPr/>
                    <a:lstStyle/>
                    <a:p>
                      <a:pPr marL="18000" indent="0" algn="l"/>
                      <a:r>
                        <a:rPr lang="fr-FR" sz="500" cap="none" baseline="0">
                          <a:latin typeface="Arial" panose="020B0604020202020204" pitchFamily="34" charset="0"/>
                          <a:cs typeface="Arial" panose="020B0604020202020204" pitchFamily="34" charset="0"/>
                        </a:rPr>
                        <a:t>Russell 2000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2 217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-0,35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-1,84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-2,48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-4,03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12,28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55448">
                <a:tc>
                  <a:txBody>
                    <a:bodyPr/>
                    <a:lstStyle/>
                    <a:p>
                      <a:pPr marL="18000" indent="0" algn="l"/>
                      <a:r>
                        <a:rPr lang="fr-FR" sz="500" cap="none" baseline="0">
                          <a:latin typeface="Arial" panose="020B0604020202020204" pitchFamily="34" charset="0"/>
                          <a:cs typeface="Arial" panose="020B0604020202020204" pitchFamily="34" charset="0"/>
                        </a:rPr>
                        <a:t>Euro Stoxx 50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4 048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solidFill>
                            <a:srgbClr val="FF0000"/>
                          </a:solidFill>
                          <a:latin typeface="Arial" panose="020B0604020202020204" pitchFamily="34" charset="0"/>
                          <a:cs typeface="Arial" panose="020B0604020202020204" pitchFamily="34" charset="0"/>
                        </a:rPr>
                        <a:t>-0,79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-3,50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-3,53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-0,40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13,95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55448">
                <a:tc>
                  <a:txBody>
                    <a:bodyPr/>
                    <a:lstStyle/>
                    <a:p>
                      <a:pPr marL="18000" indent="0" algn="l"/>
                      <a:r>
                        <a:rPr lang="fr-FR" sz="500" cap="none" baseline="0">
                          <a:latin typeface="Arial" panose="020B0604020202020204" pitchFamily="34" charset="0"/>
                          <a:cs typeface="Arial" panose="020B0604020202020204" pitchFamily="34" charset="0"/>
                        </a:rPr>
                        <a:t>Stoxx 600 EUR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latin typeface="Arial" panose="020B0604020202020204" pitchFamily="34" charset="0"/>
                          <a:cs typeface="Arial" panose="020B0604020202020204" pitchFamily="34" charset="0"/>
                        </a:rPr>
                        <a:t>455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-0,05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-2,71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-3,41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0,44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13,98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155448">
                <a:tc>
                  <a:txBody>
                    <a:bodyPr/>
                    <a:lstStyle/>
                    <a:p>
                      <a:pPr marL="18000" indent="0" algn="l"/>
                      <a:r>
                        <a:rPr lang="fr-FR" sz="500" cap="none" baseline="0">
                          <a:latin typeface="Arial" panose="020B0604020202020204" pitchFamily="34" charset="0"/>
                          <a:cs typeface="Arial" panose="020B0604020202020204" pitchFamily="34" charset="0"/>
                        </a:rPr>
                        <a:t>FTSE 100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7 086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0,11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-0,47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0,70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9,69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155448">
                <a:tc>
                  <a:txBody>
                    <a:bodyPr/>
                    <a:lstStyle/>
                    <a:p>
                      <a:pPr marL="18000" indent="0" algn="l"/>
                      <a:r>
                        <a:rPr lang="fr-FR" sz="500" cap="none" baseline="0">
                          <a:latin typeface="Arial" panose="020B0604020202020204" pitchFamily="34" charset="0"/>
                          <a:cs typeface="Arial" panose="020B0604020202020204" pitchFamily="34" charset="0"/>
                        </a:rPr>
                        <a:t>SMI</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58738" indent="0" algn="ctr"/>
                      <a:r>
                        <a:rPr lang="fr-FR" sz="500" cap="none" baseline="0">
                          <a:latin typeface="Arial" panose="020B0604020202020204" pitchFamily="34" charset="0"/>
                          <a:cs typeface="Arial" panose="020B0604020202020204" pitchFamily="34" charset="0"/>
                        </a:rPr>
                        <a:t>11 642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-2,48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-6,19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-2,51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8,77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155448">
                <a:tc>
                  <a:txBody>
                    <a:bodyPr/>
                    <a:lstStyle/>
                    <a:p>
                      <a:pPr marL="18000" indent="0" algn="l"/>
                      <a:r>
                        <a:rPr lang="fr-FR" sz="500" cap="none" baseline="0">
                          <a:latin typeface="Arial" panose="020B0604020202020204" pitchFamily="34" charset="0"/>
                          <a:cs typeface="Arial" panose="020B0604020202020204" pitchFamily="34" charset="0"/>
                        </a:rPr>
                        <a:t>NIKKEI 225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58738" indent="0" algn="ctr"/>
                      <a:r>
                        <a:rPr lang="fr-FR" sz="500" cap="none" baseline="0">
                          <a:latin typeface="Arial" panose="020B0604020202020204" pitchFamily="34" charset="0"/>
                          <a:cs typeface="Arial" panose="020B0604020202020204" pitchFamily="34" charset="0"/>
                        </a:rPr>
                        <a:t>29 453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-0,63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4,85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2,30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7,32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158496">
                <a:tc>
                  <a:txBody>
                    <a:bodyPr/>
                    <a:lstStyle/>
                    <a:p>
                      <a:pPr marL="18000" indent="0" algn="l"/>
                      <a:r>
                        <a:rPr lang="fr-FR" sz="500" cap="none" baseline="0">
                          <a:latin typeface="Arial" panose="020B0604020202020204" pitchFamily="34" charset="0"/>
                          <a:cs typeface="Arial" panose="020B0604020202020204" pitchFamily="34" charset="0"/>
                        </a:rPr>
                        <a:t>CSI 300 China</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4 866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0,67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0,27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1,26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-6,85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-6,62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latin typeface="Arial" panose="020B0604020202020204" pitchFamily="34" charset="0"/>
                          <a:cs typeface="Arial" panose="020B0604020202020204" pitchFamily="34" charset="0"/>
                        </a:rPr>
                        <a:t>13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134112">
                <a:tc>
                  <a:txBody>
                    <a:bodyPr/>
                    <a:lstStyle/>
                    <a:p>
                      <a:pPr marL="18000" indent="0" algn="l"/>
                      <a:r>
                        <a:rPr lang="fr-FR" sz="500" cap="none" baseline="0" dirty="0">
                          <a:latin typeface="Arial" panose="020B0604020202020204" pitchFamily="34" charset="0"/>
                          <a:cs typeface="Arial" panose="020B0604020202020204" pitchFamily="34" charset="0"/>
                        </a:rPr>
                        <a:t>Indice MSCI EM</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latin typeface="Arial" panose="020B0604020202020204" pitchFamily="34" charset="0"/>
                          <a:cs typeface="Arial" panose="020B0604020202020204" pitchFamily="34" charset="0"/>
                        </a:rPr>
                        <a:t>1 251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-0,76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-1,67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-8,97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-3,10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latin typeface="Arial" panose="020B0604020202020204" pitchFamily="34" charset="0"/>
                          <a:cs typeface="Arial" panose="020B0604020202020204" pitchFamily="34" charset="0"/>
                        </a:rPr>
                        <a:t>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87213901"/>
              </p:ext>
            </p:extLst>
          </p:nvPr>
        </p:nvGraphicFramePr>
        <p:xfrm>
          <a:off x="3788907" y="3723391"/>
          <a:ext cx="3392019" cy="2106168"/>
        </p:xfrm>
        <a:graphic>
          <a:graphicData uri="http://schemas.openxmlformats.org/drawingml/2006/table">
            <a:tbl>
              <a:tblPr>
                <a:tableStyleId>{2D5ABB26-0587-4C30-8999-92F81FD0307C}</a:tableStyleId>
              </a:tblPr>
              <a:tblGrid>
                <a:gridCol w="690058">
                  <a:extLst>
                    <a:ext uri="{9D8B030D-6E8A-4147-A177-3AD203B41FA5}">
                      <a16:colId xmlns:a16="http://schemas.microsoft.com/office/drawing/2014/main" val="20000"/>
                    </a:ext>
                  </a:extLst>
                </a:gridCol>
                <a:gridCol w="383366">
                  <a:extLst>
                    <a:ext uri="{9D8B030D-6E8A-4147-A177-3AD203B41FA5}">
                      <a16:colId xmlns:a16="http://schemas.microsoft.com/office/drawing/2014/main" val="20001"/>
                    </a:ext>
                  </a:extLst>
                </a:gridCol>
                <a:gridCol w="364964">
                  <a:extLst>
                    <a:ext uri="{9D8B030D-6E8A-4147-A177-3AD203B41FA5}">
                      <a16:colId xmlns:a16="http://schemas.microsoft.com/office/drawing/2014/main" val="20002"/>
                    </a:ext>
                  </a:extLst>
                </a:gridCol>
                <a:gridCol w="395633">
                  <a:extLst>
                    <a:ext uri="{9D8B030D-6E8A-4147-A177-3AD203B41FA5}">
                      <a16:colId xmlns:a16="http://schemas.microsoft.com/office/drawing/2014/main" val="20003"/>
                    </a:ext>
                  </a:extLst>
                </a:gridCol>
                <a:gridCol w="386432">
                  <a:extLst>
                    <a:ext uri="{9D8B030D-6E8A-4147-A177-3AD203B41FA5}">
                      <a16:colId xmlns:a16="http://schemas.microsoft.com/office/drawing/2014/main" val="20004"/>
                    </a:ext>
                  </a:extLst>
                </a:gridCol>
                <a:gridCol w="377232">
                  <a:extLst>
                    <a:ext uri="{9D8B030D-6E8A-4147-A177-3AD203B41FA5}">
                      <a16:colId xmlns:a16="http://schemas.microsoft.com/office/drawing/2014/main" val="20005"/>
                    </a:ext>
                  </a:extLst>
                </a:gridCol>
                <a:gridCol w="414035">
                  <a:extLst>
                    <a:ext uri="{9D8B030D-6E8A-4147-A177-3AD203B41FA5}">
                      <a16:colId xmlns:a16="http://schemas.microsoft.com/office/drawing/2014/main" val="20006"/>
                    </a:ext>
                  </a:extLst>
                </a:gridCol>
                <a:gridCol w="380299">
                  <a:extLst>
                    <a:ext uri="{9D8B030D-6E8A-4147-A177-3AD203B41FA5}">
                      <a16:colId xmlns:a16="http://schemas.microsoft.com/office/drawing/2014/main" val="20007"/>
                    </a:ext>
                  </a:extLst>
                </a:gridCol>
              </a:tblGrid>
              <a:tr h="146304">
                <a:tc>
                  <a:txBody>
                    <a:bodyPr/>
                    <a:lstStyle/>
                    <a:p>
                      <a:pPr marL="18000" indent="0" algn="ctr"/>
                      <a:r>
                        <a:rPr lang="fr-FR" sz="500" b="1" cap="none" baseline="0" dirty="0">
                          <a:solidFill>
                            <a:schemeClr val="bg1"/>
                          </a:solidFill>
                          <a:latin typeface="Arial" panose="020B0604020202020204" pitchFamily="34" charset="0"/>
                          <a:cs typeface="Arial" panose="020B0604020202020204" pitchFamily="34" charset="0"/>
                        </a:rPr>
                        <a:t>Actions - Variation en %</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de l’année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P/E EST</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extLst>
                  <a:ext uri="{0D108BD9-81ED-4DB2-BD59-A6C34878D82A}">
                    <a16:rowId xmlns:a16="http://schemas.microsoft.com/office/drawing/2014/main" val="10000"/>
                  </a:ext>
                </a:extLst>
              </a:tr>
              <a:tr h="164592">
                <a:tc>
                  <a:txBody>
                    <a:bodyPr/>
                    <a:lstStyle/>
                    <a:p>
                      <a:pPr marL="18000" indent="0" algn="l"/>
                      <a:r>
                        <a:rPr lang="fr-FR" sz="500" cap="none" baseline="0">
                          <a:latin typeface="Arial" panose="020B0604020202020204" pitchFamily="34" charset="0"/>
                          <a:cs typeface="Arial" panose="020B0604020202020204" pitchFamily="34" charset="0"/>
                        </a:rPr>
                        <a:t>S&amp;P 500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4 324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0,62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15,12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55448">
                <a:tc>
                  <a:txBody>
                    <a:bodyPr/>
                    <a:lstStyle/>
                    <a:p>
                      <a:pPr marL="18000" indent="0" algn="l"/>
                      <a:r>
                        <a:rPr lang="fr-FR" sz="500" cap="none" baseline="0">
                          <a:latin typeface="Arial" panose="020B0604020202020204" pitchFamily="34" charset="0"/>
                          <a:cs typeface="Arial" panose="020B0604020202020204" pitchFamily="34" charset="0"/>
                        </a:rPr>
                        <a:t>SERV. AUX COLL.</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325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-0,74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-2,03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-6,34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1,82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55448">
                <a:tc>
                  <a:txBody>
                    <a:bodyPr/>
                    <a:lstStyle/>
                    <a:p>
                      <a:pPr marL="18000" indent="0" algn="l"/>
                      <a:r>
                        <a:rPr lang="fr-FR" sz="500" cap="none" baseline="0">
                          <a:latin typeface="Arial" panose="020B0604020202020204" pitchFamily="34" charset="0"/>
                          <a:cs typeface="Arial" panose="020B0604020202020204" pitchFamily="34" charset="0"/>
                        </a:rPr>
                        <a:t>ÉNERGIE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398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-0,85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3,89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9,93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-2,24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39,18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55448">
                <a:tc>
                  <a:txBody>
                    <a:bodyPr/>
                    <a:lstStyle/>
                    <a:p>
                      <a:pPr marL="18000" indent="0" algn="l"/>
                      <a:r>
                        <a:rPr lang="fr-FR" sz="500" cap="none" baseline="0">
                          <a:latin typeface="Arial" panose="020B0604020202020204" pitchFamily="34" charset="0"/>
                          <a:cs typeface="Arial" panose="020B0604020202020204" pitchFamily="34" charset="0"/>
                        </a:rPr>
                        <a:t>TÉLÉCOM.</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269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-0,07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-2,51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-6,26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1,75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21,21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55448">
                <a:tc>
                  <a:txBody>
                    <a:bodyPr/>
                    <a:lstStyle/>
                    <a:p>
                      <a:pPr marL="18000" indent="0" algn="l"/>
                      <a:r>
                        <a:rPr lang="fr-FR" sz="500" cap="none" baseline="0">
                          <a:latin typeface="Arial" panose="020B0604020202020204" pitchFamily="34" charset="0"/>
                          <a:cs typeface="Arial" panose="020B0604020202020204" pitchFamily="34" charset="0"/>
                        </a:rPr>
                        <a:t>CONS. DE BASE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718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-1,35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-2,20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-0,47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3,14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155448">
                <a:tc>
                  <a:txBody>
                    <a:bodyPr/>
                    <a:lstStyle/>
                    <a:p>
                      <a:pPr marL="18000" indent="0" algn="l"/>
                      <a:r>
                        <a:rPr lang="fr-FR" sz="500" cap="none" baseline="0">
                          <a:latin typeface="Arial" panose="020B0604020202020204" pitchFamily="34" charset="0"/>
                          <a:cs typeface="Arial" panose="020B0604020202020204" pitchFamily="34" charset="0"/>
                        </a:rPr>
                        <a:t>IMMOBILIER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279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-1,23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-4,04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-6,29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0,62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22,48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44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155448">
                <a:tc>
                  <a:txBody>
                    <a:bodyPr/>
                    <a:lstStyle/>
                    <a:p>
                      <a:pPr marL="18000" indent="0" algn="l"/>
                      <a:r>
                        <a:rPr lang="fr-FR" sz="500" cap="none" baseline="0">
                          <a:latin typeface="Arial" panose="020B0604020202020204" pitchFamily="34" charset="0"/>
                          <a:cs typeface="Arial" panose="020B0604020202020204" pitchFamily="34" charset="0"/>
                        </a:rPr>
                        <a:t>CONS. DISCRÉT.</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1 433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-1,25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-2,51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-2,40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0,07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158496">
                <a:tc>
                  <a:txBody>
                    <a:bodyPr/>
                    <a:lstStyle/>
                    <a:p>
                      <a:pPr marL="18000" indent="0" algn="l"/>
                      <a:r>
                        <a:rPr lang="fr-FR" sz="500" cap="none" baseline="0">
                          <a:latin typeface="Arial" panose="020B0604020202020204" pitchFamily="34" charset="0"/>
                          <a:cs typeface="Arial" panose="020B0604020202020204" pitchFamily="34" charset="0"/>
                        </a:rPr>
                        <a:t>MATÉRIAUX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73038" indent="0" algn="ctr"/>
                      <a:r>
                        <a:rPr lang="fr-FR" sz="500" cap="none" baseline="0">
                          <a:solidFill>
                            <a:schemeClr val="tx1"/>
                          </a:solidFill>
                          <a:latin typeface="Arial" panose="020B0604020202020204" pitchFamily="34" charset="0"/>
                          <a:ea typeface="+mn-ea"/>
                          <a:cs typeface="Arial" panose="020B0604020202020204" pitchFamily="34" charset="0"/>
                        </a:rPr>
                        <a:t>500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-0,89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-1,93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-6,78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-3,26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9,75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155448">
                <a:tc>
                  <a:txBody>
                    <a:bodyPr/>
                    <a:lstStyle/>
                    <a:p>
                      <a:pPr marL="18000" indent="0" algn="l"/>
                      <a:r>
                        <a:rPr lang="fr-FR" sz="500" cap="none" baseline="0">
                          <a:latin typeface="Arial" panose="020B0604020202020204" pitchFamily="34" charset="0"/>
                          <a:cs typeface="Arial" panose="020B0604020202020204" pitchFamily="34" charset="0"/>
                        </a:rPr>
                        <a:t>SANTÉ</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1 495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-0,53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-3,28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-4,98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1,80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12,94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155448">
                <a:tc>
                  <a:txBody>
                    <a:bodyPr/>
                    <a:lstStyle/>
                    <a:p>
                      <a:pPr marL="18000" indent="0" algn="l"/>
                      <a:r>
                        <a:rPr lang="fr-FR" sz="500" cap="none" baseline="0">
                          <a:latin typeface="Arial" panose="020B0604020202020204" pitchFamily="34" charset="0"/>
                          <a:cs typeface="Arial" panose="020B0604020202020204" pitchFamily="34" charset="0"/>
                        </a:rPr>
                        <a:t>TECH. DE L’INFO</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2 629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-0,49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-4,47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-5,64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14,73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r h="155448">
                <a:tc>
                  <a:txBody>
                    <a:bodyPr/>
                    <a:lstStyle/>
                    <a:p>
                      <a:pPr marL="18000" indent="0" algn="l"/>
                      <a:r>
                        <a:rPr lang="fr-FR" sz="500" cap="none" baseline="0">
                          <a:latin typeface="Arial" panose="020B0604020202020204" pitchFamily="34" charset="0"/>
                          <a:cs typeface="Arial" panose="020B0604020202020204" pitchFamily="34" charset="0"/>
                        </a:rPr>
                        <a:t>VAL. FINANC.</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627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-1,30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-0,99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-1,66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2,63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27,78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r h="155448">
                <a:tc>
                  <a:txBody>
                    <a:bodyPr/>
                    <a:lstStyle/>
                    <a:p>
                      <a:pPr marL="18000" indent="0" algn="l"/>
                      <a:r>
                        <a:rPr lang="fr-FR" sz="500" cap="none" baseline="0">
                          <a:latin typeface="Arial" panose="020B0604020202020204" pitchFamily="34" charset="0"/>
                          <a:cs typeface="Arial" panose="020B0604020202020204" pitchFamily="34" charset="0"/>
                        </a:rPr>
                        <a:t>VAL. INDU.</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14300" indent="0" algn="ctr"/>
                      <a:r>
                        <a:rPr lang="fr-FR" sz="500" cap="none" baseline="0">
                          <a:solidFill>
                            <a:schemeClr val="tx1"/>
                          </a:solidFill>
                          <a:latin typeface="Arial" panose="020B0604020202020204" pitchFamily="34" charset="0"/>
                          <a:ea typeface="+mn-ea"/>
                          <a:cs typeface="Arial" panose="020B0604020202020204" pitchFamily="34" charset="0"/>
                        </a:rPr>
                        <a:t>834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-1,30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-2,10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-5,44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-3,76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11,22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latin typeface="Arial" panose="020B0604020202020204" pitchFamily="34" charset="0"/>
                          <a:cs typeface="Arial" panose="020B0604020202020204" pitchFamily="34" charset="0"/>
                        </a:rPr>
                        <a:t>19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28434150"/>
              </p:ext>
            </p:extLst>
          </p:nvPr>
        </p:nvGraphicFramePr>
        <p:xfrm>
          <a:off x="3788906" y="5875279"/>
          <a:ext cx="3392018" cy="1374648"/>
        </p:xfrm>
        <a:graphic>
          <a:graphicData uri="http://schemas.openxmlformats.org/drawingml/2006/table">
            <a:tbl>
              <a:tblPr>
                <a:tableStyleId>{2D5ABB26-0587-4C30-8999-92F81FD0307C}</a:tableStyleId>
              </a:tblPr>
              <a:tblGrid>
                <a:gridCol w="894902">
                  <a:extLst>
                    <a:ext uri="{9D8B030D-6E8A-4147-A177-3AD203B41FA5}">
                      <a16:colId xmlns:a16="http://schemas.microsoft.com/office/drawing/2014/main" val="20000"/>
                    </a:ext>
                  </a:extLst>
                </a:gridCol>
                <a:gridCol w="455139">
                  <a:extLst>
                    <a:ext uri="{9D8B030D-6E8A-4147-A177-3AD203B41FA5}">
                      <a16:colId xmlns:a16="http://schemas.microsoft.com/office/drawing/2014/main" val="20001"/>
                    </a:ext>
                  </a:extLst>
                </a:gridCol>
                <a:gridCol w="387483">
                  <a:extLst>
                    <a:ext uri="{9D8B030D-6E8A-4147-A177-3AD203B41FA5}">
                      <a16:colId xmlns:a16="http://schemas.microsoft.com/office/drawing/2014/main" val="20002"/>
                    </a:ext>
                  </a:extLst>
                </a:gridCol>
                <a:gridCol w="424387">
                  <a:extLst>
                    <a:ext uri="{9D8B030D-6E8A-4147-A177-3AD203B41FA5}">
                      <a16:colId xmlns:a16="http://schemas.microsoft.com/office/drawing/2014/main" val="20003"/>
                    </a:ext>
                  </a:extLst>
                </a:gridCol>
                <a:gridCol w="405935">
                  <a:extLst>
                    <a:ext uri="{9D8B030D-6E8A-4147-A177-3AD203B41FA5}">
                      <a16:colId xmlns:a16="http://schemas.microsoft.com/office/drawing/2014/main" val="20004"/>
                    </a:ext>
                  </a:extLst>
                </a:gridCol>
                <a:gridCol w="412086">
                  <a:extLst>
                    <a:ext uri="{9D8B030D-6E8A-4147-A177-3AD203B41FA5}">
                      <a16:colId xmlns:a16="http://schemas.microsoft.com/office/drawing/2014/main" val="20005"/>
                    </a:ext>
                  </a:extLst>
                </a:gridCol>
                <a:gridCol w="412086">
                  <a:extLst>
                    <a:ext uri="{9D8B030D-6E8A-4147-A177-3AD203B41FA5}">
                      <a16:colId xmlns:a16="http://schemas.microsoft.com/office/drawing/2014/main" val="20006"/>
                    </a:ext>
                  </a:extLst>
                </a:gridCol>
              </a:tblGrid>
              <a:tr h="140208">
                <a:tc>
                  <a:txBody>
                    <a:bodyPr/>
                    <a:lstStyle/>
                    <a:p>
                      <a:pPr marL="18000" indent="0" algn="l"/>
                      <a:r>
                        <a:rPr lang="fr-FR" sz="500" b="1" cap="none" baseline="0" dirty="0">
                          <a:solidFill>
                            <a:schemeClr val="bg1"/>
                          </a:solidFill>
                          <a:latin typeface="Arial" panose="020B0604020202020204" pitchFamily="34" charset="0"/>
                          <a:cs typeface="Arial" panose="020B0604020202020204" pitchFamily="34" charset="0"/>
                        </a:rPr>
                        <a:t>Devises - Variation en %</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none" baseline="0">
                          <a:solidFill>
                            <a:schemeClr val="bg1"/>
                          </a:solidFill>
                          <a:latin typeface="Arial" panose="020B0604020202020204" pitchFamily="34" charset="0"/>
                          <a:cs typeface="Arial" panose="020B0604020202020204" pitchFamily="34" charset="0"/>
                        </a:rPr>
                        <a:t>Depuis le début de l’année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extLst>
                  <a:ext uri="{0D108BD9-81ED-4DB2-BD59-A6C34878D82A}">
                    <a16:rowId xmlns:a16="http://schemas.microsoft.com/office/drawing/2014/main" val="10000"/>
                  </a:ext>
                </a:extLst>
              </a:tr>
              <a:tr h="146304">
                <a:tc>
                  <a:txBody>
                    <a:bodyPr/>
                    <a:lstStyle/>
                    <a:p>
                      <a:pPr marL="18000" indent="0" algn="l"/>
                      <a:r>
                        <a:rPr lang="fr-FR" sz="500" cap="none" baseline="0">
                          <a:latin typeface="Arial" panose="020B0604020202020204" pitchFamily="34" charset="0"/>
                          <a:cs typeface="Arial" panose="020B0604020202020204" pitchFamily="34" charset="0"/>
                        </a:rPr>
                        <a:t>DXY</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94,301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-0,04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2,02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4,85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49352">
                <a:tc>
                  <a:txBody>
                    <a:bodyPr/>
                    <a:lstStyle/>
                    <a:p>
                      <a:pPr marL="18000" indent="0" algn="l"/>
                      <a:r>
                        <a:rPr lang="fr-FR" sz="500" cap="none" baseline="0">
                          <a:latin typeface="Arial" panose="020B0604020202020204" pitchFamily="34" charset="0"/>
                          <a:cs typeface="Arial" panose="020B0604020202020204" pitchFamily="34" charset="0"/>
                        </a:rPr>
                        <a:t>EUR-USD</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1,1577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-1,38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-1,96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-2,37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solidFill>
                            <a:srgbClr val="FF0000"/>
                          </a:solidFill>
                          <a:latin typeface="Arial" panose="020B0604020202020204" pitchFamily="34" charset="0"/>
                          <a:cs typeface="Arial" panose="020B0604020202020204" pitchFamily="34" charset="0"/>
                        </a:rPr>
                        <a:t>-5,23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43256">
                <a:tc>
                  <a:txBody>
                    <a:bodyPr/>
                    <a:lstStyle/>
                    <a:p>
                      <a:pPr marL="18000" indent="0" algn="l"/>
                      <a:r>
                        <a:rPr lang="fr-FR" sz="500" cap="none" baseline="0">
                          <a:latin typeface="Arial" panose="020B0604020202020204" pitchFamily="34" charset="0"/>
                          <a:cs typeface="Arial" panose="020B0604020202020204" pitchFamily="34" charset="0"/>
                        </a:rPr>
                        <a:t>USD-JPY</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algn="ctr"/>
                      <a:r>
                        <a:rPr lang="fr-FR" sz="500" cap="none" baseline="0">
                          <a:latin typeface="Arial" panose="020B0604020202020204" pitchFamily="34" charset="0"/>
                          <a:cs typeface="Arial" panose="020B0604020202020204" pitchFamily="34" charset="0"/>
                        </a:rPr>
                        <a:t>111,45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-0,46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11,281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46304">
                <a:tc>
                  <a:txBody>
                    <a:bodyPr/>
                    <a:lstStyle/>
                    <a:p>
                      <a:pPr marL="18000" indent="0" algn="l"/>
                      <a:r>
                        <a:rPr lang="fr-FR" sz="500" cap="none" baseline="0">
                          <a:latin typeface="Arial" panose="020B0604020202020204" pitchFamily="34" charset="0"/>
                          <a:cs typeface="Arial" panose="020B0604020202020204" pitchFamily="34" charset="0"/>
                        </a:rPr>
                        <a:t>USD-CHF</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1,9339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-0,04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2,01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0,95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15,2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43256">
                <a:tc>
                  <a:txBody>
                    <a:bodyPr/>
                    <a:lstStyle/>
                    <a:p>
                      <a:pPr marL="18000" indent="0" algn="l"/>
                      <a:r>
                        <a:rPr lang="fr-FR" sz="500" cap="none" baseline="0">
                          <a:latin typeface="Arial" panose="020B0604020202020204" pitchFamily="34" charset="0"/>
                          <a:cs typeface="Arial" panose="020B0604020202020204" pitchFamily="34" charset="0"/>
                        </a:rPr>
                        <a:t>EUR-CHF</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1,0812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-0,25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0,04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-1,45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solidFill>
                            <a:srgbClr val="FF0000"/>
                          </a:solidFill>
                          <a:latin typeface="Arial" panose="020B0604020202020204" pitchFamily="34" charset="0"/>
                          <a:cs typeface="Arial" panose="020B0604020202020204" pitchFamily="34" charset="0"/>
                        </a:rPr>
                        <a:t>-0,00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143256">
                <a:tc>
                  <a:txBody>
                    <a:bodyPr/>
                    <a:lstStyle/>
                    <a:p>
                      <a:pPr marL="18000" indent="0" algn="l"/>
                      <a:r>
                        <a:rPr lang="fr-FR" sz="500" cap="none" baseline="0">
                          <a:latin typeface="Arial" panose="020B0604020202020204" pitchFamily="34" charset="0"/>
                          <a:cs typeface="Arial" panose="020B0604020202020204" pitchFamily="34" charset="0"/>
                        </a:rPr>
                        <a:t>GBP-USD</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1,3457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0,22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-1,92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-2,17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-2,70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-1,56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143256">
                <a:tc>
                  <a:txBody>
                    <a:bodyPr/>
                    <a:lstStyle/>
                    <a:p>
                      <a:pPr marL="18000" indent="0" algn="l"/>
                      <a:r>
                        <a:rPr lang="fr-FR" sz="500" cap="none" baseline="0">
                          <a:latin typeface="Arial" panose="020B0604020202020204" pitchFamily="34" charset="0"/>
                          <a:cs typeface="Arial" panose="020B0604020202020204" pitchFamily="34" charset="0"/>
                        </a:rPr>
                        <a:t>EUR-GBP</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algn="ctr"/>
                      <a:r>
                        <a:rPr lang="fr-FR" sz="500" cap="none" baseline="0">
                          <a:latin typeface="Arial" panose="020B0604020202020204" pitchFamily="34" charset="0"/>
                          <a:cs typeface="Arial" panose="020B0604020202020204" pitchFamily="34" charset="0"/>
                        </a:rPr>
                        <a:t>0,8603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-0,40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0,55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0,21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10,361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-3,88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131064">
                <a:tc>
                  <a:txBody>
                    <a:bodyPr/>
                    <a:lstStyle/>
                    <a:p>
                      <a:pPr marL="18000" indent="0" algn="l"/>
                      <a:r>
                        <a:rPr lang="fr-FR" sz="500" cap="none" baseline="0">
                          <a:latin typeface="Arial" panose="020B0604020202020204" pitchFamily="34" charset="0"/>
                          <a:cs typeface="Arial" panose="020B0604020202020204" pitchFamily="34" charset="0"/>
                        </a:rPr>
                        <a:t>Indice JP EM FX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55,31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latin typeface="Arial" panose="020B0604020202020204" pitchFamily="34" charset="0"/>
                          <a:cs typeface="Arial" panose="020B0604020202020204" pitchFamily="34" charset="0"/>
                        </a:rPr>
                        <a:t>0,05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-1,49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-2,79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-3,39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baseline="0" dirty="0">
                          <a:solidFill>
                            <a:srgbClr val="FF0000"/>
                          </a:solidFill>
                          <a:latin typeface="Arial" panose="020B0604020202020204" pitchFamily="34" charset="0"/>
                          <a:cs typeface="Arial" panose="020B0604020202020204" pitchFamily="34" charset="0"/>
                        </a:rPr>
                        <a:t>-4,51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03528189"/>
              </p:ext>
            </p:extLst>
          </p:nvPr>
        </p:nvGraphicFramePr>
        <p:xfrm>
          <a:off x="3807195" y="7304791"/>
          <a:ext cx="3373731" cy="1395984"/>
        </p:xfrm>
        <a:graphic>
          <a:graphicData uri="http://schemas.openxmlformats.org/drawingml/2006/table">
            <a:tbl>
              <a:tblPr>
                <a:tableStyleId>{2D5ABB26-0587-4C30-8999-92F81FD0307C}</a:tableStyleId>
              </a:tblPr>
              <a:tblGrid>
                <a:gridCol w="895383">
                  <a:extLst>
                    <a:ext uri="{9D8B030D-6E8A-4147-A177-3AD203B41FA5}">
                      <a16:colId xmlns:a16="http://schemas.microsoft.com/office/drawing/2014/main" val="20000"/>
                    </a:ext>
                  </a:extLst>
                </a:gridCol>
                <a:gridCol w="412549">
                  <a:extLst>
                    <a:ext uri="{9D8B030D-6E8A-4147-A177-3AD203B41FA5}">
                      <a16:colId xmlns:a16="http://schemas.microsoft.com/office/drawing/2014/main" val="20001"/>
                    </a:ext>
                  </a:extLst>
                </a:gridCol>
                <a:gridCol w="400325">
                  <a:extLst>
                    <a:ext uri="{9D8B030D-6E8A-4147-A177-3AD203B41FA5}">
                      <a16:colId xmlns:a16="http://schemas.microsoft.com/office/drawing/2014/main" val="20002"/>
                    </a:ext>
                  </a:extLst>
                </a:gridCol>
                <a:gridCol w="421716">
                  <a:extLst>
                    <a:ext uri="{9D8B030D-6E8A-4147-A177-3AD203B41FA5}">
                      <a16:colId xmlns:a16="http://schemas.microsoft.com/office/drawing/2014/main" val="20003"/>
                    </a:ext>
                  </a:extLst>
                </a:gridCol>
                <a:gridCol w="406437">
                  <a:extLst>
                    <a:ext uri="{9D8B030D-6E8A-4147-A177-3AD203B41FA5}">
                      <a16:colId xmlns:a16="http://schemas.microsoft.com/office/drawing/2014/main" val="20004"/>
                    </a:ext>
                  </a:extLst>
                </a:gridCol>
                <a:gridCol w="409493">
                  <a:extLst>
                    <a:ext uri="{9D8B030D-6E8A-4147-A177-3AD203B41FA5}">
                      <a16:colId xmlns:a16="http://schemas.microsoft.com/office/drawing/2014/main" val="20005"/>
                    </a:ext>
                  </a:extLst>
                </a:gridCol>
                <a:gridCol w="427828">
                  <a:extLst>
                    <a:ext uri="{9D8B030D-6E8A-4147-A177-3AD203B41FA5}">
                      <a16:colId xmlns:a16="http://schemas.microsoft.com/office/drawing/2014/main" val="20006"/>
                    </a:ext>
                  </a:extLst>
                </a:gridCol>
              </a:tblGrid>
              <a:tr h="149352">
                <a:tc>
                  <a:txBody>
                    <a:bodyPr/>
                    <a:lstStyle/>
                    <a:p>
                      <a:pPr marL="18000" indent="0" algn="l"/>
                      <a:r>
                        <a:rPr lang="fr-FR" sz="500" b="1" dirty="0">
                          <a:solidFill>
                            <a:schemeClr val="bg1"/>
                          </a:solidFill>
                          <a:latin typeface="Arial" panose="020B0604020202020204" pitchFamily="34" charset="0"/>
                          <a:cs typeface="Arial" panose="020B0604020202020204" pitchFamily="34" charset="0"/>
                        </a:rPr>
                        <a:t>Rendement 10 ans - Variation en pb</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a:solidFill>
                            <a:schemeClr val="bg1"/>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a:solidFill>
                            <a:schemeClr val="bg1"/>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a:solidFill>
                            <a:schemeClr val="bg1"/>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a:solidFill>
                            <a:schemeClr val="bg1"/>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a:solidFill>
                            <a:schemeClr val="bg1"/>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tc>
                  <a:txBody>
                    <a:bodyPr/>
                    <a:lstStyle/>
                    <a:p>
                      <a:pPr marL="18000" indent="0" algn="ctr"/>
                      <a:r>
                        <a:rPr lang="fr-FR" sz="500" b="1" cap="small">
                          <a:solidFill>
                            <a:schemeClr val="bg1"/>
                          </a:solidFill>
                          <a:latin typeface="Arial" panose="020B0604020202020204" pitchFamily="34" charset="0"/>
                          <a:cs typeface="Arial" panose="020B0604020202020204" pitchFamily="34" charset="0"/>
                        </a:rPr>
                        <a:t>Depuis le début de l’année</a:t>
                      </a:r>
                      <a:r>
                        <a:rPr lang="fr-FR" sz="500" b="1">
                          <a:solidFill>
                            <a:schemeClr val="bg1"/>
                          </a:solidFill>
                          <a:latin typeface="Arial" panose="020B0604020202020204" pitchFamily="34" charset="0"/>
                          <a:cs typeface="Arial" panose="020B0604020202020204" pitchFamily="34" charset="0"/>
                        </a:rPr>
                        <a:t> </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rgbClr val="B8AEA5"/>
                    </a:solidFill>
                  </a:tcPr>
                </a:tc>
                <a:extLst>
                  <a:ext uri="{0D108BD9-81ED-4DB2-BD59-A6C34878D82A}">
                    <a16:rowId xmlns:a16="http://schemas.microsoft.com/office/drawing/2014/main" val="10000"/>
                  </a:ext>
                </a:extLst>
              </a:tr>
              <a:tr h="149352">
                <a:tc>
                  <a:txBody>
                    <a:bodyPr/>
                    <a:lstStyle/>
                    <a:p>
                      <a:pPr marL="18000" indent="0" algn="l"/>
                      <a:r>
                        <a:rPr lang="fr-FR" sz="500" cap="none">
                          <a:latin typeface="Arial" panose="020B0604020202020204" pitchFamily="34" charset="0"/>
                          <a:cs typeface="Arial" panose="020B0604020202020204" pitchFamily="34" charset="0"/>
                        </a:rPr>
                        <a:t>États-Unis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algn="ctr"/>
                      <a:r>
                        <a:rPr lang="fr-FR" sz="500" cap="none">
                          <a:latin typeface="Arial" panose="020B0604020202020204" pitchFamily="34" charset="0"/>
                          <a:cs typeface="Arial" panose="020B0604020202020204" pitchFamily="34" charset="0"/>
                        </a:rPr>
                        <a:t>1,52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21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60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49352">
                <a:tc>
                  <a:txBody>
                    <a:bodyPr/>
                    <a:lstStyle/>
                    <a:p>
                      <a:pPr marL="18000" indent="0" algn="l"/>
                      <a:r>
                        <a:rPr lang="fr-FR" sz="500" cap="none">
                          <a:latin typeface="Arial" panose="020B0604020202020204" pitchFamily="34" charset="0"/>
                          <a:cs typeface="Arial" panose="020B0604020202020204" pitchFamily="34" charset="0"/>
                        </a:rPr>
                        <a:t>Allemagne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-0,20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37 l</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40208">
                <a:tc>
                  <a:txBody>
                    <a:bodyPr/>
                    <a:lstStyle/>
                    <a:p>
                      <a:pPr marL="18000" indent="0" algn="l"/>
                      <a:r>
                        <a:rPr lang="fr-FR" sz="500" cap="none">
                          <a:latin typeface="Arial" panose="020B0604020202020204" pitchFamily="34" charset="0"/>
                          <a:cs typeface="Arial" panose="020B0604020202020204" pitchFamily="34" charset="0"/>
                        </a:rPr>
                        <a:t>Royaume-Uni</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1,02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83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43256">
                <a:tc>
                  <a:txBody>
                    <a:bodyPr/>
                    <a:lstStyle/>
                    <a:p>
                      <a:pPr marL="18000" indent="0" algn="l"/>
                      <a:r>
                        <a:rPr lang="fr-FR" sz="500" cap="none">
                          <a:latin typeface="Arial" panose="020B0604020202020204" pitchFamily="34" charset="0"/>
                          <a:cs typeface="Arial" panose="020B0604020202020204" pitchFamily="34" charset="0"/>
                        </a:rPr>
                        <a:t>SUISSE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algn="ctr"/>
                      <a:r>
                        <a:rPr lang="fr-FR" sz="500" cap="none">
                          <a:latin typeface="Arial" panose="020B0604020202020204" pitchFamily="34" charset="0"/>
                          <a:cs typeface="Arial" panose="020B0604020202020204" pitchFamily="34" charset="0"/>
                        </a:rPr>
                        <a:t>-0,16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49352">
                <a:tc>
                  <a:txBody>
                    <a:bodyPr/>
                    <a:lstStyle/>
                    <a:p>
                      <a:pPr marL="18000" indent="0" algn="l"/>
                      <a:r>
                        <a:rPr lang="fr-FR" sz="500" cap="none">
                          <a:latin typeface="Arial" panose="020B0604020202020204" pitchFamily="34" charset="0"/>
                          <a:cs typeface="Arial" panose="020B0604020202020204" pitchFamily="34" charset="0"/>
                        </a:rPr>
                        <a:t>Japon</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0,07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140208">
                <a:tc>
                  <a:txBody>
                    <a:bodyPr/>
                    <a:lstStyle/>
                    <a:p>
                      <a:pPr marL="18000" indent="0" algn="l"/>
                      <a:r>
                        <a:rPr lang="fr-FR" sz="500" cap="none">
                          <a:latin typeface="Arial" panose="020B0604020202020204" pitchFamily="34" charset="0"/>
                          <a:cs typeface="Arial" panose="020B0604020202020204" pitchFamily="34" charset="0"/>
                        </a:rPr>
                        <a:t>Spread IG US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90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-12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140208">
                <a:tc>
                  <a:txBody>
                    <a:bodyPr/>
                    <a:lstStyle/>
                    <a:p>
                      <a:pPr marL="18000" indent="0" algn="l"/>
                      <a:r>
                        <a:rPr lang="fr-FR" sz="500" cap="none">
                          <a:latin typeface="Arial" panose="020B0604020202020204" pitchFamily="34" charset="0"/>
                          <a:cs typeface="Arial" panose="020B0604020202020204" pitchFamily="34" charset="0"/>
                        </a:rPr>
                        <a:t>Spread haut rend. US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246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18</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solidFill>
                            <a:srgbClr val="FF0000"/>
                          </a:solidFill>
                          <a:latin typeface="Arial" panose="020B0604020202020204" pitchFamily="34" charset="0"/>
                          <a:cs typeface="Arial" panose="020B0604020202020204" pitchFamily="34" charset="0"/>
                        </a:rPr>
                        <a:t>-81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155448">
                <a:tc>
                  <a:txBody>
                    <a:bodyPr/>
                    <a:lstStyle/>
                    <a:p>
                      <a:pPr marL="18000" indent="0" algn="l"/>
                      <a:r>
                        <a:rPr lang="fr-FR" sz="500" cap="none">
                          <a:latin typeface="Arial" panose="020B0604020202020204" pitchFamily="34" charset="0"/>
                          <a:cs typeface="Arial" panose="020B0604020202020204" pitchFamily="34" charset="0"/>
                        </a:rPr>
                        <a:t>Spread haut rend. EUR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327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a:latin typeface="Arial" panose="020B0604020202020204" pitchFamily="34" charset="0"/>
                          <a:cs typeface="Arial" panose="020B0604020202020204" pitchFamily="34" charset="0"/>
                        </a:rPr>
                        <a:t>19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18000" indent="0" algn="ctr"/>
                      <a:r>
                        <a:rPr lang="fr-FR" sz="500" cap="none" dirty="0">
                          <a:solidFill>
                            <a:srgbClr val="FF0000"/>
                          </a:solidFill>
                          <a:latin typeface="Arial" panose="020B0604020202020204" pitchFamily="34" charset="0"/>
                          <a:cs typeface="Arial" panose="020B0604020202020204" pitchFamily="34" charset="0"/>
                        </a:rPr>
                        <a:t>-24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69418876"/>
              </p:ext>
            </p:extLst>
          </p:nvPr>
        </p:nvGraphicFramePr>
        <p:xfrm>
          <a:off x="3819386" y="8740399"/>
          <a:ext cx="3361539" cy="649224"/>
        </p:xfrm>
        <a:graphic>
          <a:graphicData uri="http://schemas.openxmlformats.org/drawingml/2006/table">
            <a:tbl>
              <a:tblPr/>
              <a:tblGrid>
                <a:gridCol w="896823">
                  <a:extLst>
                    <a:ext uri="{9D8B030D-6E8A-4147-A177-3AD203B41FA5}">
                      <a16:colId xmlns:a16="http://schemas.microsoft.com/office/drawing/2014/main" val="20000"/>
                    </a:ext>
                  </a:extLst>
                </a:gridCol>
                <a:gridCol w="426764">
                  <a:extLst>
                    <a:ext uri="{9D8B030D-6E8A-4147-A177-3AD203B41FA5}">
                      <a16:colId xmlns:a16="http://schemas.microsoft.com/office/drawing/2014/main" val="20001"/>
                    </a:ext>
                  </a:extLst>
                </a:gridCol>
                <a:gridCol w="392747">
                  <a:extLst>
                    <a:ext uri="{9D8B030D-6E8A-4147-A177-3AD203B41FA5}">
                      <a16:colId xmlns:a16="http://schemas.microsoft.com/office/drawing/2014/main" val="20002"/>
                    </a:ext>
                  </a:extLst>
                </a:gridCol>
                <a:gridCol w="426764">
                  <a:extLst>
                    <a:ext uri="{9D8B030D-6E8A-4147-A177-3AD203B41FA5}">
                      <a16:colId xmlns:a16="http://schemas.microsoft.com/office/drawing/2014/main" val="20003"/>
                    </a:ext>
                  </a:extLst>
                </a:gridCol>
                <a:gridCol w="411301">
                  <a:extLst>
                    <a:ext uri="{9D8B030D-6E8A-4147-A177-3AD203B41FA5}">
                      <a16:colId xmlns:a16="http://schemas.microsoft.com/office/drawing/2014/main" val="20004"/>
                    </a:ext>
                  </a:extLst>
                </a:gridCol>
                <a:gridCol w="398931">
                  <a:extLst>
                    <a:ext uri="{9D8B030D-6E8A-4147-A177-3AD203B41FA5}">
                      <a16:colId xmlns:a16="http://schemas.microsoft.com/office/drawing/2014/main" val="20005"/>
                    </a:ext>
                  </a:extLst>
                </a:gridCol>
                <a:gridCol w="408209">
                  <a:extLst>
                    <a:ext uri="{9D8B030D-6E8A-4147-A177-3AD203B41FA5}">
                      <a16:colId xmlns:a16="http://schemas.microsoft.com/office/drawing/2014/main" val="20006"/>
                    </a:ext>
                  </a:extLst>
                </a:gridCol>
              </a:tblGrid>
              <a:tr h="149352">
                <a:tc>
                  <a:txBody>
                    <a:bodyPr/>
                    <a:lstStyle/>
                    <a:p>
                      <a:pPr marL="18000" indent="0" algn="l"/>
                      <a:r>
                        <a:rPr lang="fr-FR" sz="500" b="1" cap="none" baseline="0" dirty="0">
                          <a:solidFill>
                            <a:srgbClr val="FFFFFF"/>
                          </a:solidFill>
                          <a:latin typeface="Arial" panose="020B0604020202020204" pitchFamily="34" charset="0"/>
                          <a:cs typeface="Arial" panose="020B0604020202020204" pitchFamily="34" charset="0"/>
                        </a:rPr>
                        <a:t>Mat. </a:t>
                      </a:r>
                      <a:r>
                        <a:rPr lang="fr-FR" sz="500" b="1" cap="none" baseline="0" dirty="0" err="1">
                          <a:solidFill>
                            <a:srgbClr val="FFFFFF"/>
                          </a:solidFill>
                          <a:latin typeface="Arial" panose="020B0604020202020204" pitchFamily="34" charset="0"/>
                          <a:cs typeface="Arial" panose="020B0604020202020204" pitchFamily="34" charset="0"/>
                        </a:rPr>
                        <a:t>prem</a:t>
                      </a:r>
                      <a:r>
                        <a:rPr lang="fr-FR" sz="500" b="1" cap="none" baseline="0" dirty="0">
                          <a:solidFill>
                            <a:srgbClr val="FFFFFF"/>
                          </a:solidFill>
                          <a:latin typeface="Arial" panose="020B0604020202020204" pitchFamily="34" charset="0"/>
                          <a:cs typeface="Arial" panose="020B0604020202020204" pitchFamily="34" charset="0"/>
                        </a:rPr>
                        <a:t>. - Variation en %</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500" b="1" cap="none" baseline="0">
                          <a:solidFill>
                            <a:srgbClr val="FFFFFF"/>
                          </a:solidFill>
                          <a:latin typeface="Arial" panose="020B0604020202020204" pitchFamily="34" charset="0"/>
                          <a:cs typeface="Arial" panose="020B0604020202020204" pitchFamily="34" charset="0"/>
                        </a:rPr>
                        <a:t>Depuis le début de l’année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extLst>
                  <a:ext uri="{0D108BD9-81ED-4DB2-BD59-A6C34878D82A}">
                    <a16:rowId xmlns:a16="http://schemas.microsoft.com/office/drawing/2014/main" val="10000"/>
                  </a:ext>
                </a:extLst>
              </a:tr>
              <a:tr h="149352">
                <a:tc>
                  <a:txBody>
                    <a:bodyPr/>
                    <a:lstStyle/>
                    <a:p>
                      <a:pPr marL="18000" indent="0" algn="l"/>
                      <a:r>
                        <a:rPr lang="fr-FR" sz="500" cap="none" baseline="0">
                          <a:latin typeface="Arial" panose="020B0604020202020204" pitchFamily="34" charset="0"/>
                          <a:cs typeface="Arial" panose="020B0604020202020204" pitchFamily="34" charset="0"/>
                        </a:rPr>
                        <a:t>Indice BBG Commo</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100,4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0,83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2,23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4,62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6,22</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algn="ctr"/>
                      <a:r>
                        <a:rPr lang="fr-FR" sz="500" cap="none" baseline="0" dirty="0">
                          <a:latin typeface="Arial" panose="020B0604020202020204" pitchFamily="34" charset="0"/>
                          <a:cs typeface="Arial" panose="020B0604020202020204" pitchFamily="34" charset="0"/>
                        </a:rPr>
                        <a:t>28,66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6304">
                <a:tc>
                  <a:txBody>
                    <a:bodyPr/>
                    <a:lstStyle/>
                    <a:p>
                      <a:pPr marL="18000" indent="0" algn="l"/>
                      <a:r>
                        <a:rPr lang="fr-FR" sz="500" cap="none" baseline="0">
                          <a:latin typeface="Arial" panose="020B0604020202020204" pitchFamily="34" charset="0"/>
                          <a:cs typeface="Arial" panose="020B0604020202020204" pitchFamily="34" charset="0"/>
                        </a:rPr>
                        <a:t>Or au comptant $/once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1759,7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1,93</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0,97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-2,97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-0,59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solidFill>
                            <a:srgbClr val="FF0000"/>
                          </a:solidFill>
                          <a:latin typeface="Arial" panose="020B0604020202020204" pitchFamily="34" charset="0"/>
                          <a:cs typeface="Arial" panose="020B0604020202020204" pitchFamily="34" charset="0"/>
                        </a:rPr>
                        <a:t>-7,31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4968">
                <a:tc>
                  <a:txBody>
                    <a:bodyPr/>
                    <a:lstStyle/>
                    <a:p>
                      <a:pPr marL="18000" indent="0" algn="l"/>
                      <a:r>
                        <a:rPr lang="fr-FR" sz="500" cap="none" baseline="0">
                          <a:latin typeface="Arial" panose="020B0604020202020204" pitchFamily="34" charset="0"/>
                          <a:cs typeface="Arial" panose="020B0604020202020204" pitchFamily="34" charset="0"/>
                        </a:rPr>
                        <a:t>Pétrole brut WTI</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75,7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1,11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3,01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10,45</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a:latin typeface="Arial" panose="020B0604020202020204" pitchFamily="34" charset="0"/>
                          <a:cs typeface="Arial" panose="020B0604020202020204" pitchFamily="34" charset="0"/>
                        </a:rPr>
                        <a:t>1,11</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500" cap="none" baseline="0" dirty="0">
                          <a:latin typeface="Arial" panose="020B0604020202020204" pitchFamily="34" charset="0"/>
                          <a:cs typeface="Arial" panose="020B0604020202020204" pitchFamily="34" charset="0"/>
                        </a:rPr>
                        <a:t>55,94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435480491"/>
              </p:ext>
            </p:extLst>
          </p:nvPr>
        </p:nvGraphicFramePr>
        <p:xfrm>
          <a:off x="3798049" y="9478015"/>
          <a:ext cx="3382876" cy="274320"/>
        </p:xfrm>
        <a:graphic>
          <a:graphicData uri="http://schemas.openxmlformats.org/drawingml/2006/table">
            <a:tbl>
              <a:tblPr/>
              <a:tblGrid>
                <a:gridCol w="708472">
                  <a:extLst>
                    <a:ext uri="{9D8B030D-6E8A-4147-A177-3AD203B41FA5}">
                      <a16:colId xmlns:a16="http://schemas.microsoft.com/office/drawing/2014/main" val="20000"/>
                    </a:ext>
                  </a:extLst>
                </a:gridCol>
                <a:gridCol w="607261">
                  <a:extLst>
                    <a:ext uri="{9D8B030D-6E8A-4147-A177-3AD203B41FA5}">
                      <a16:colId xmlns:a16="http://schemas.microsoft.com/office/drawing/2014/main" val="20001"/>
                    </a:ext>
                  </a:extLst>
                </a:gridCol>
                <a:gridCol w="407908">
                  <a:extLst>
                    <a:ext uri="{9D8B030D-6E8A-4147-A177-3AD203B41FA5}">
                      <a16:colId xmlns:a16="http://schemas.microsoft.com/office/drawing/2014/main" val="20002"/>
                    </a:ext>
                  </a:extLst>
                </a:gridCol>
                <a:gridCol w="404841">
                  <a:extLst>
                    <a:ext uri="{9D8B030D-6E8A-4147-A177-3AD203B41FA5}">
                      <a16:colId xmlns:a16="http://schemas.microsoft.com/office/drawing/2014/main" val="20003"/>
                    </a:ext>
                  </a:extLst>
                </a:gridCol>
                <a:gridCol w="414042">
                  <a:extLst>
                    <a:ext uri="{9D8B030D-6E8A-4147-A177-3AD203B41FA5}">
                      <a16:colId xmlns:a16="http://schemas.microsoft.com/office/drawing/2014/main" val="20004"/>
                    </a:ext>
                  </a:extLst>
                </a:gridCol>
                <a:gridCol w="423243">
                  <a:extLst>
                    <a:ext uri="{9D8B030D-6E8A-4147-A177-3AD203B41FA5}">
                      <a16:colId xmlns:a16="http://schemas.microsoft.com/office/drawing/2014/main" val="20005"/>
                    </a:ext>
                  </a:extLst>
                </a:gridCol>
                <a:gridCol w="417109">
                  <a:extLst>
                    <a:ext uri="{9D8B030D-6E8A-4147-A177-3AD203B41FA5}">
                      <a16:colId xmlns:a16="http://schemas.microsoft.com/office/drawing/2014/main" val="20006"/>
                    </a:ext>
                  </a:extLst>
                </a:gridCol>
              </a:tblGrid>
              <a:tr h="128016">
                <a:tc>
                  <a:txBody>
                    <a:bodyPr/>
                    <a:lstStyle/>
                    <a:p>
                      <a:pPr marL="18000" indent="0"/>
                      <a:r>
                        <a:rPr lang="fr-FR" sz="400" b="1" dirty="0">
                          <a:solidFill>
                            <a:srgbClr val="FFFFFF"/>
                          </a:solidFill>
                          <a:latin typeface="Arial" panose="020B0604020202020204" pitchFamily="34" charset="0"/>
                          <a:cs typeface="Arial" panose="020B0604020202020204" pitchFamily="34" charset="0"/>
                        </a:rPr>
                        <a:t>Volatilité</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a:solidFill>
                            <a:srgbClr val="FFFFFF"/>
                          </a:solidFill>
                          <a:latin typeface="Arial" panose="020B0604020202020204" pitchFamily="34" charset="0"/>
                          <a:cs typeface="Arial" panose="020B0604020202020204" pitchFamily="34" charset="0"/>
                        </a:rPr>
                        <a:t>Prix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a:solidFill>
                            <a:srgbClr val="FFFFFF"/>
                          </a:solidFill>
                          <a:latin typeface="Arial" panose="020B0604020202020204" pitchFamily="34" charset="0"/>
                          <a:cs typeface="Arial" panose="020B0604020202020204" pitchFamily="34" charset="0"/>
                        </a:rPr>
                        <a:t>1 jour</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a:solidFill>
                            <a:srgbClr val="FFFFFF"/>
                          </a:solidFill>
                          <a:latin typeface="Arial" panose="020B0604020202020204" pitchFamily="34" charset="0"/>
                          <a:cs typeface="Arial" panose="020B0604020202020204" pitchFamily="34" charset="0"/>
                        </a:rPr>
                        <a:t>5 jours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a:solidFill>
                            <a:srgbClr val="FFFFFF"/>
                          </a:solidFill>
                          <a:latin typeface="Arial" panose="020B0604020202020204" pitchFamily="34" charset="0"/>
                          <a:cs typeface="Arial" panose="020B0604020202020204" pitchFamily="34" charset="0"/>
                        </a:rPr>
                        <a:t>Depuis le début du mois</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a:solidFill>
                            <a:srgbClr val="FFFFFF"/>
                          </a:solidFill>
                          <a:latin typeface="Arial" panose="020B0604020202020204" pitchFamily="34" charset="0"/>
                          <a:cs typeface="Arial" panose="020B0604020202020204" pitchFamily="34" charset="0"/>
                        </a:rPr>
                        <a:t>Depuis le début du trimestre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tc>
                  <a:txBody>
                    <a:bodyPr/>
                    <a:lstStyle/>
                    <a:p>
                      <a:pPr marL="18000" indent="0" algn="ctr"/>
                      <a:r>
                        <a:rPr lang="fr-FR" sz="400" b="1" dirty="0">
                          <a:solidFill>
                            <a:srgbClr val="FFFFFF"/>
                          </a:solidFill>
                          <a:latin typeface="Arial" panose="020B0604020202020204" pitchFamily="34" charset="0"/>
                          <a:cs typeface="Arial" panose="020B0604020202020204" pitchFamily="34" charset="0"/>
                        </a:rPr>
                        <a:t>Depuis le début de l’année</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B8AEA5"/>
                    </a:solidFill>
                  </a:tcPr>
                </a:tc>
                <a:extLst>
                  <a:ext uri="{0D108BD9-81ED-4DB2-BD59-A6C34878D82A}">
                    <a16:rowId xmlns:a16="http://schemas.microsoft.com/office/drawing/2014/main" val="10000"/>
                  </a:ext>
                </a:extLst>
              </a:tr>
              <a:tr h="146304">
                <a:tc>
                  <a:txBody>
                    <a:bodyPr/>
                    <a:lstStyle/>
                    <a:p>
                      <a:pPr marL="18000" indent="0"/>
                      <a:r>
                        <a:rPr lang="fr-FR" sz="400">
                          <a:latin typeface="Arial" panose="020B0604020202020204" pitchFamily="34" charset="0"/>
                          <a:cs typeface="Arial" panose="020B0604020202020204" pitchFamily="34" charset="0"/>
                        </a:rPr>
                        <a:t>VIX</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a:latin typeface="Arial" panose="020B0604020202020204" pitchFamily="34" charset="0"/>
                          <a:cs typeface="Arial" panose="020B0604020202020204" pitchFamily="34" charset="0"/>
                        </a:rPr>
                        <a:t>24,0</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a:latin typeface="Arial" panose="020B0604020202020204" pitchFamily="34" charset="0"/>
                          <a:cs typeface="Arial" panose="020B0604020202020204" pitchFamily="34" charset="0"/>
                        </a:rPr>
                        <a:t>1,46</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a:latin typeface="Arial" panose="020B0604020202020204" pitchFamily="34" charset="0"/>
                          <a:cs typeface="Arial" panose="020B0604020202020204" pitchFamily="34" charset="0"/>
                        </a:rPr>
                        <a:t>5,39</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a:latin typeface="Arial" panose="020B0604020202020204" pitchFamily="34" charset="0"/>
                          <a:cs typeface="Arial" panose="020B0604020202020204" pitchFamily="34" charset="0"/>
                        </a:rPr>
                        <a:t>7,54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a:latin typeface="Arial" panose="020B0604020202020204" pitchFamily="34" charset="0"/>
                          <a:cs typeface="Arial" panose="020B0604020202020204" pitchFamily="34" charset="0"/>
                        </a:rPr>
                        <a:t>151,74</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8000" indent="0" algn="ctr"/>
                      <a:r>
                        <a:rPr lang="fr-FR" sz="400" cap="small" dirty="0">
                          <a:latin typeface="Arial" panose="020B0604020202020204" pitchFamily="34" charset="0"/>
                          <a:cs typeface="Arial" panose="020B0604020202020204" pitchFamily="34" charset="0"/>
                        </a:rPr>
                        <a:t>1,27</a:t>
                      </a:r>
                    </a:p>
                  </a:txBody>
                  <a:tcPr marL="0" marR="0" marT="0" marB="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TextBox 2"/>
          <p:cNvSpPr txBox="1"/>
          <p:nvPr/>
        </p:nvSpPr>
        <p:spPr>
          <a:xfrm>
            <a:off x="5845631" y="9786638"/>
            <a:ext cx="1380232" cy="169277"/>
          </a:xfrm>
          <a:prstGeom prst="rect">
            <a:avLst/>
          </a:prstGeom>
          <a:noFill/>
        </p:spPr>
        <p:txBody>
          <a:bodyPr wrap="square" rtlCol="0">
            <a:spAutoFit/>
          </a:bodyPr>
          <a:lstStyle/>
          <a:p>
            <a:pPr algn="r"/>
            <a:r>
              <a:rPr lang="fr-FR" sz="500" dirty="0">
                <a:latin typeface="Arial" panose="020B0604020202020204" pitchFamily="34" charset="0"/>
                <a:cs typeface="Arial" panose="020B0604020202020204" pitchFamily="34" charset="0"/>
              </a:rPr>
              <a:t>Source : Bloomberg, 30.09.2021</a:t>
            </a:r>
          </a:p>
        </p:txBody>
      </p:sp>
    </p:spTree>
    <p:extLst>
      <p:ext uri="{BB962C8B-B14F-4D97-AF65-F5344CB8AC3E}">
        <p14:creationId xmlns:p14="http://schemas.microsoft.com/office/powerpoint/2010/main" val="57755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3</a:t>
            </a:fld>
            <a:endParaRPr lang="fr-FR" sz="800"/>
          </a:p>
        </p:txBody>
      </p:sp>
      <p:sp>
        <p:nvSpPr>
          <p:cNvPr id="2" name="Rectangle 1">
            <a:extLst>
              <a:ext uri="{FF2B5EF4-FFF2-40B4-BE49-F238E27FC236}">
                <a16:creationId xmlns:a16="http://schemas.microsoft.com/office/drawing/2014/main" id="{C49EF71D-F5E3-D843-83DC-241682028BAB}"/>
              </a:ext>
            </a:extLst>
          </p:cNvPr>
          <p:cNvSpPr/>
          <p:nvPr/>
        </p:nvSpPr>
        <p:spPr>
          <a:xfrm>
            <a:off x="298584" y="1751763"/>
            <a:ext cx="6882341" cy="8690071"/>
          </a:xfrm>
          <a:prstGeom prst="rect">
            <a:avLst/>
          </a:prstGeom>
        </p:spPr>
        <p:txBody>
          <a:bodyPr wrap="square">
            <a:spAutoFit/>
          </a:bodyPr>
          <a:lstStyle/>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La Fed, l’économie et les taux d’intérêt… Le mois qui s’est terminé a été surprenant. Les tentatives d’analyse de l’économie après les remarquables aggravations de la pandémie sont difficiles. Les prévisions des analystes les plus intelligents présentent un degré élevé de dispersion stratégique. La volatilité est en hausse. Toutefois, il est évident pour les observateurs perspicaces que l’état de l’économie commence enfin à devenir plus visible.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S’agissant de l’économie, la principale préoccupation concerne la hausse du coût de l’argent et la part que la Fed est disposée à fournir à l’économie d’après la pandémie.</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Il semble évident que si la Fed relève ses taux ou réduit ses mesures de relance, elle sera contrainte de relancer les mesures de relance à mesure que les marchés se réévaluent. La Fed prévoit un ralentissement de la croissance et une baisse de l’inflation. C’est le risque. Il s’agit en réalité des revenus disponibles des ménages. Notre principale constatation à cet égard est que les conditions économiques se détériorent rapidement parce que l’inflation a augmenté trop tôt dans la phase de croissance économique et qu’elle a entamé les revenus réels.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C’est le résultat d’énormes mesures de relance gouvernementales, mises en place pour lutter contre la pandémie, déformant l’économie au-delà de tout contexte historique connu.</a:t>
            </a:r>
          </a:p>
          <a:p>
            <a:pPr algn="just">
              <a:lnSpc>
                <a:spcPct val="107000"/>
              </a:lnSpc>
              <a:spcAft>
                <a:spcPts val="800"/>
              </a:spcAft>
              <a:defRPr/>
            </a:pPr>
            <a:endParaRPr lang="fr-FR"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FR"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smtClean="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smtClean="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Lors de sa dernière conférence de presse qui a eu lieu récemment, le Président Powell a déclaré que les conditions étaient « tout sauf réunies » pour que la Réserve fédérale commence à réduire l’ampleur des achats d’actifs. Il a ajouté que, compte tenu des conditions actuelles, il pourrait être approprié d’amorcer prochainement le processus de réduction des achats d’actifs et d’y mettre un terme aux alentours du milieu de l’année prochaine. En supposant que la Réserve fédérale entame le processus de réduction des achats d’actifs en décembre, cela laisse à la Réserve fédérale une fenêtre de réduction des achats d’actifs d’environ 6 à 10 mois, avec au départ 120 milliards de dollars par mois. La question est la suivante : les conditions actuelles sont-elles statiques ? Ce n’est probablement pas le cas.</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Il est évident que les projections actuelles du FOMC sont plus agressives, d’après les mesures d’inflation obstinément maintenues en septembre par rapport à juin. Le marché obligataire a réagi à cet aveu en relevant considérablement les taux d’intérêt à court terme. Les rendements des bons du Trésor à 5 ans ont progressé de 35 pb, passant de 0,65 % à 1,00 %. Les taux à 30 ans ont franchi leur fourchette de négociation récente, après avoir enregistré leur niveau plus bas depuis la pandémie, à 93 pb. Ces constats véhiculent des messages mitigés.</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La croissance économique réelle recule empiriquement, mais les chiffres de l’inflation sont extrêmement inquiétants. Le taux de croissance de la production industrielle et de la consommation réelle a atteint un pic en mars, tandis que la croissance de l’emploi hors secteur agricole a changé de direction en avril, comme en témoignent les quatre principaux indicateurs de coïncidence ci-dessous. </a:t>
            </a:r>
          </a:p>
        </p:txBody>
      </p:sp>
      <p:sp>
        <p:nvSpPr>
          <p:cNvPr id="17" name="Rectangle 16">
            <a:extLst>
              <a:ext uri="{FF2B5EF4-FFF2-40B4-BE49-F238E27FC236}">
                <a16:creationId xmlns:a16="http://schemas.microsoft.com/office/drawing/2014/main" id="{3A4FD589-FDAA-7A40-9A13-C21D46B8B277}"/>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 Box 2">
            <a:extLst>
              <a:ext uri="{FF2B5EF4-FFF2-40B4-BE49-F238E27FC236}">
                <a16:creationId xmlns:a16="http://schemas.microsoft.com/office/drawing/2014/main" id="{54B9308A-9501-5945-A41C-A0C2DCD89850}"/>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19" name="Image 18" descr="Une image contenant arts de la table, assiette, alimentation, dessin&#10;&#10;Description générée automatiquement">
            <a:extLst>
              <a:ext uri="{FF2B5EF4-FFF2-40B4-BE49-F238E27FC236}">
                <a16:creationId xmlns:a16="http://schemas.microsoft.com/office/drawing/2014/main" id="{41A66C0B-738B-AC49-B3DE-F09841DF6C94}"/>
              </a:ext>
            </a:extLst>
          </p:cNvPr>
          <p:cNvPicPr>
            <a:picLocks noChangeAspect="1"/>
          </p:cNvPicPr>
          <p:nvPr/>
        </p:nvPicPr>
        <p:blipFill>
          <a:blip r:embed="rId2"/>
          <a:stretch>
            <a:fillRect/>
          </a:stretch>
        </p:blipFill>
        <p:spPr>
          <a:xfrm>
            <a:off x="364642" y="529793"/>
            <a:ext cx="1433514" cy="402018"/>
          </a:xfrm>
          <a:prstGeom prst="rect">
            <a:avLst/>
          </a:prstGeom>
        </p:spPr>
      </p:pic>
      <p:sp>
        <p:nvSpPr>
          <p:cNvPr id="9" name="Rectangle 8"/>
          <p:cNvSpPr/>
          <p:nvPr/>
        </p:nvSpPr>
        <p:spPr>
          <a:xfrm>
            <a:off x="371856" y="5038344"/>
            <a:ext cx="478536" cy="121920"/>
          </a:xfrm>
          <a:prstGeom prst="rect">
            <a:avLst/>
          </a:prstGeom>
          <a:solidFill>
            <a:schemeClr val="bg1"/>
          </a:solidFill>
        </p:spPr>
        <p:txBody>
          <a:bodyPr lIns="0" tIns="0" rIns="0" bIns="0">
            <a:noAutofit/>
          </a:bodyPr>
          <a:lstStyle/>
          <a:p>
            <a:r>
              <a:rPr lang="fr-FR" sz="600">
                <a:latin typeface="Times New Roman" panose="02020603050405020304" pitchFamily="18" charset="0"/>
                <a:cs typeface="Times New Roman" panose="02020603050405020304" pitchFamily="18" charset="0"/>
              </a:rPr>
              <a:t>Pourcentage</a:t>
            </a:r>
          </a:p>
        </p:txBody>
      </p:sp>
      <p:graphicFrame>
        <p:nvGraphicFramePr>
          <p:cNvPr id="10" name="Table 9"/>
          <p:cNvGraphicFramePr>
            <a:graphicFrameLocks noGrp="1"/>
          </p:cNvGraphicFramePr>
          <p:nvPr>
            <p:extLst>
              <p:ext uri="{D42A27DB-BD31-4B8C-83A1-F6EECF244321}">
                <p14:modId xmlns:p14="http://schemas.microsoft.com/office/powerpoint/2010/main" val="2877101443"/>
              </p:ext>
            </p:extLst>
          </p:nvPr>
        </p:nvGraphicFramePr>
        <p:xfrm>
          <a:off x="374904" y="5178552"/>
          <a:ext cx="6645294" cy="1959864"/>
        </p:xfrm>
        <a:graphic>
          <a:graphicData uri="http://schemas.openxmlformats.org/drawingml/2006/table">
            <a:tbl>
              <a:tblPr/>
              <a:tblGrid>
                <a:gridCol w="998610">
                  <a:extLst>
                    <a:ext uri="{9D8B030D-6E8A-4147-A177-3AD203B41FA5}">
                      <a16:colId xmlns:a16="http://schemas.microsoft.com/office/drawing/2014/main" val="20000"/>
                    </a:ext>
                  </a:extLst>
                </a:gridCol>
                <a:gridCol w="293531">
                  <a:extLst>
                    <a:ext uri="{9D8B030D-6E8A-4147-A177-3AD203B41FA5}">
                      <a16:colId xmlns:a16="http://schemas.microsoft.com/office/drawing/2014/main" val="20001"/>
                    </a:ext>
                  </a:extLst>
                </a:gridCol>
                <a:gridCol w="260244">
                  <a:extLst>
                    <a:ext uri="{9D8B030D-6E8A-4147-A177-3AD203B41FA5}">
                      <a16:colId xmlns:a16="http://schemas.microsoft.com/office/drawing/2014/main" val="20002"/>
                    </a:ext>
                  </a:extLst>
                </a:gridCol>
                <a:gridCol w="229983">
                  <a:extLst>
                    <a:ext uri="{9D8B030D-6E8A-4147-A177-3AD203B41FA5}">
                      <a16:colId xmlns:a16="http://schemas.microsoft.com/office/drawing/2014/main" val="20003"/>
                    </a:ext>
                  </a:extLst>
                </a:gridCol>
                <a:gridCol w="229983">
                  <a:extLst>
                    <a:ext uri="{9D8B030D-6E8A-4147-A177-3AD203B41FA5}">
                      <a16:colId xmlns:a16="http://schemas.microsoft.com/office/drawing/2014/main" val="20004"/>
                    </a:ext>
                  </a:extLst>
                </a:gridCol>
                <a:gridCol w="317739">
                  <a:extLst>
                    <a:ext uri="{9D8B030D-6E8A-4147-A177-3AD203B41FA5}">
                      <a16:colId xmlns:a16="http://schemas.microsoft.com/office/drawing/2014/main" val="20005"/>
                    </a:ext>
                  </a:extLst>
                </a:gridCol>
                <a:gridCol w="435757">
                  <a:extLst>
                    <a:ext uri="{9D8B030D-6E8A-4147-A177-3AD203B41FA5}">
                      <a16:colId xmlns:a16="http://schemas.microsoft.com/office/drawing/2014/main" val="20006"/>
                    </a:ext>
                  </a:extLst>
                </a:gridCol>
                <a:gridCol w="466018">
                  <a:extLst>
                    <a:ext uri="{9D8B030D-6E8A-4147-A177-3AD203B41FA5}">
                      <a16:colId xmlns:a16="http://schemas.microsoft.com/office/drawing/2014/main" val="20007"/>
                    </a:ext>
                  </a:extLst>
                </a:gridCol>
                <a:gridCol w="459966">
                  <a:extLst>
                    <a:ext uri="{9D8B030D-6E8A-4147-A177-3AD203B41FA5}">
                      <a16:colId xmlns:a16="http://schemas.microsoft.com/office/drawing/2014/main" val="20008"/>
                    </a:ext>
                  </a:extLst>
                </a:gridCol>
                <a:gridCol w="375235">
                  <a:extLst>
                    <a:ext uri="{9D8B030D-6E8A-4147-A177-3AD203B41FA5}">
                      <a16:colId xmlns:a16="http://schemas.microsoft.com/office/drawing/2014/main" val="20009"/>
                    </a:ext>
                  </a:extLst>
                </a:gridCol>
                <a:gridCol w="378261">
                  <a:extLst>
                    <a:ext uri="{9D8B030D-6E8A-4147-A177-3AD203B41FA5}">
                      <a16:colId xmlns:a16="http://schemas.microsoft.com/office/drawing/2014/main" val="20010"/>
                    </a:ext>
                  </a:extLst>
                </a:gridCol>
                <a:gridCol w="520487">
                  <a:extLst>
                    <a:ext uri="{9D8B030D-6E8A-4147-A177-3AD203B41FA5}">
                      <a16:colId xmlns:a16="http://schemas.microsoft.com/office/drawing/2014/main" val="20011"/>
                    </a:ext>
                  </a:extLst>
                </a:gridCol>
                <a:gridCol w="462992">
                  <a:extLst>
                    <a:ext uri="{9D8B030D-6E8A-4147-A177-3AD203B41FA5}">
                      <a16:colId xmlns:a16="http://schemas.microsoft.com/office/drawing/2014/main" val="20012"/>
                    </a:ext>
                  </a:extLst>
                </a:gridCol>
                <a:gridCol w="466018">
                  <a:extLst>
                    <a:ext uri="{9D8B030D-6E8A-4147-A177-3AD203B41FA5}">
                      <a16:colId xmlns:a16="http://schemas.microsoft.com/office/drawing/2014/main" val="20013"/>
                    </a:ext>
                  </a:extLst>
                </a:gridCol>
                <a:gridCol w="378261">
                  <a:extLst>
                    <a:ext uri="{9D8B030D-6E8A-4147-A177-3AD203B41FA5}">
                      <a16:colId xmlns:a16="http://schemas.microsoft.com/office/drawing/2014/main" val="20014"/>
                    </a:ext>
                  </a:extLst>
                </a:gridCol>
                <a:gridCol w="372209">
                  <a:extLst>
                    <a:ext uri="{9D8B030D-6E8A-4147-A177-3AD203B41FA5}">
                      <a16:colId xmlns:a16="http://schemas.microsoft.com/office/drawing/2014/main" val="20015"/>
                    </a:ext>
                  </a:extLst>
                </a:gridCol>
              </a:tblGrid>
              <a:tr h="152400">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gridSpan="5">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Médiane</a:t>
                      </a:r>
                      <a:r>
                        <a:rPr lang="fr-FR" sz="500" cap="none" baseline="30000">
                          <a:solidFill>
                            <a:schemeClr val="tx1"/>
                          </a:solidFill>
                          <a:latin typeface="Times New Roman" panose="02020603050405020304" pitchFamily="18" charset="0"/>
                          <a:cs typeface="Times New Roman" panose="02020603050405020304" pitchFamily="18" charset="0"/>
                        </a:rPr>
                        <a:t>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sz="800"/>
                    </a:p>
                  </a:txBody>
                  <a:tcPr marL="0" marR="0" marT="0" marB="0"/>
                </a:tc>
                <a:tc hMerge="1">
                  <a:txBody>
                    <a:bodyPr/>
                    <a:lstStyle/>
                    <a:p>
                      <a:endParaRPr sz="800"/>
                    </a:p>
                  </a:txBody>
                  <a:tcPr marL="0" marR="0" marT="0" marB="0"/>
                </a:tc>
                <a:tc hMerge="1">
                  <a:txBody>
                    <a:bodyPr/>
                    <a:lstStyle/>
                    <a:p>
                      <a:endParaRPr sz="800"/>
                    </a:p>
                  </a:txBody>
                  <a:tcPr marL="0" marR="0" marT="0" marB="0"/>
                </a:tc>
                <a:tc hMerge="1">
                  <a:txBody>
                    <a:bodyPr/>
                    <a:lstStyle/>
                    <a:p>
                      <a:endParaRPr sz="800"/>
                    </a:p>
                  </a:txBody>
                  <a:tcPr marL="0" marR="0" marT="0" marB="0"/>
                </a:tc>
                <a:tc gridSpan="5">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Tendance centrale</a:t>
                      </a:r>
                      <a:r>
                        <a:rPr lang="fr-FR" sz="500" i="0" cap="none" baseline="30000">
                          <a:solidFill>
                            <a:schemeClr val="tx1"/>
                          </a:solidFill>
                          <a:latin typeface="Times New Roman" panose="02020603050405020304" pitchFamily="18" charset="0"/>
                          <a:cs typeface="Times New Roman" panose="02020603050405020304" pitchFamily="18" charset="0"/>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sz="800"/>
                    </a:p>
                  </a:txBody>
                  <a:tcPr marL="0" marR="0" marT="0" marB="0"/>
                </a:tc>
                <a:tc hMerge="1">
                  <a:txBody>
                    <a:bodyPr/>
                    <a:lstStyle/>
                    <a:p>
                      <a:endParaRPr sz="800"/>
                    </a:p>
                  </a:txBody>
                  <a:tcPr marL="0" marR="0" marT="0" marB="0"/>
                </a:tc>
                <a:tc hMerge="1">
                  <a:txBody>
                    <a:bodyPr/>
                    <a:lstStyle/>
                    <a:p>
                      <a:endParaRPr sz="800"/>
                    </a:p>
                  </a:txBody>
                  <a:tcPr marL="0" marR="0" marT="0" marB="0"/>
                </a:tc>
                <a:tc hMerge="1">
                  <a:txBody>
                    <a:bodyPr/>
                    <a:lstStyle/>
                    <a:p>
                      <a:endParaRPr sz="800"/>
                    </a:p>
                  </a:txBody>
                  <a:tcPr marL="0" marR="0" marT="0" marB="0"/>
                </a:tc>
                <a:tc gridSpan="5">
                  <a:txBody>
                    <a:bodyPr/>
                    <a:lstStyle/>
                    <a:p>
                      <a:pPr marL="18000" algn="ctr"/>
                      <a:r>
                        <a:rPr lang="fr-FR" sz="500" cap="none">
                          <a:solidFill>
                            <a:schemeClr val="tx1"/>
                          </a:solidFill>
                          <a:latin typeface="Times New Roman" panose="02020603050405020304" pitchFamily="18" charset="0"/>
                          <a:cs typeface="Times New Roman" panose="02020603050405020304" pitchFamily="18" charset="0"/>
                        </a:rPr>
                        <a:t>Fourchette</a:t>
                      </a:r>
                      <a:r>
                        <a:rPr lang="fr-FR" sz="500" i="0" cap="none" baseline="30000">
                          <a:solidFill>
                            <a:schemeClr val="tx1"/>
                          </a:solidFill>
                          <a:latin typeface="Times New Roman" panose="02020603050405020304" pitchFamily="18" charset="0"/>
                          <a:cs typeface="Times New Roman" panose="02020603050405020304" pitchFamily="18" charset="0"/>
                        </a:rPr>
                        <a:t>3</a:t>
                      </a:r>
                    </a:p>
                  </a:txBody>
                  <a:tcPr marL="0" marR="0" marT="0" marB="0" anchor="ctr">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sz="800"/>
                    </a:p>
                  </a:txBody>
                  <a:tcPr marL="0" marR="0" marT="0" marB="0"/>
                </a:tc>
                <a:tc hMerge="1">
                  <a:txBody>
                    <a:bodyPr/>
                    <a:lstStyle/>
                    <a:p>
                      <a:endParaRPr sz="800"/>
                    </a:p>
                  </a:txBody>
                  <a:tcPr marL="0" marR="0" marT="0" marB="0"/>
                </a:tc>
                <a:tc hMerge="1">
                  <a:txBody>
                    <a:bodyPr/>
                    <a:lstStyle/>
                    <a:p>
                      <a:endParaRPr sz="800"/>
                    </a:p>
                  </a:txBody>
                  <a:tcPr marL="0" marR="0" marT="0" marB="0"/>
                </a:tc>
                <a:tc hMerge="1">
                  <a:txBody>
                    <a:bodyPr/>
                    <a:lstStyle/>
                    <a:p>
                      <a:endParaRPr sz="800" dirty="0"/>
                    </a:p>
                  </a:txBody>
                  <a:tcPr marL="0" marR="0" marT="0" marB="0"/>
                </a:tc>
                <a:extLst>
                  <a:ext uri="{0D108BD9-81ED-4DB2-BD59-A6C34878D82A}">
                    <a16:rowId xmlns:a16="http://schemas.microsoft.com/office/drawing/2014/main" val="10000"/>
                  </a:ext>
                </a:extLst>
              </a:tr>
              <a:tr h="243840">
                <a:tc>
                  <a:txBody>
                    <a:bodyPr/>
                    <a:lstStyle/>
                    <a:p>
                      <a:pPr marL="18000" indent="0" algn="ctr"/>
                      <a:r>
                        <a:rPr lang="fr-FR" sz="500" cap="none" dirty="0">
                          <a:solidFill>
                            <a:schemeClr val="tx1"/>
                          </a:solidFill>
                          <a:latin typeface="Times New Roman" panose="02020603050405020304" pitchFamily="18" charset="0"/>
                          <a:cs typeface="Times New Roman" panose="02020603050405020304" pitchFamily="18" charset="0"/>
                        </a:rPr>
                        <a:t>Variable</a:t>
                      </a:r>
                    </a:p>
                  </a:txBody>
                  <a:tcPr marL="0" marR="0" marT="0" marB="0" anchor="ctr">
                    <a:lnL w="12700" cmpd="sng">
                      <a:noFill/>
                      <a:prstDash val="soli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2024</a:t>
                      </a:r>
                    </a:p>
                  </a:txBody>
                  <a:tcPr marL="0" marR="0" marT="0" marB="0"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marR="101600" indent="0" algn="ctr">
                        <a:lnSpc>
                          <a:spcPct val="100000"/>
                        </a:lnSpc>
                      </a:pPr>
                      <a:r>
                        <a:rPr lang="fr-FR" sz="500" cap="none" baseline="0">
                          <a:solidFill>
                            <a:schemeClr val="tx1"/>
                          </a:solidFill>
                          <a:latin typeface="Times New Roman" panose="02020603050405020304" pitchFamily="18" charset="0"/>
                          <a:cs typeface="Times New Roman" panose="02020603050405020304" pitchFamily="18" charset="0"/>
                        </a:rPr>
                        <a:t>À plus long terme</a:t>
                      </a: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2024</a:t>
                      </a:r>
                    </a:p>
                  </a:txBody>
                  <a:tcPr marL="0" marR="0" marT="0" marB="0"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À plus long terme</a:t>
                      </a: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2024</a:t>
                      </a:r>
                    </a:p>
                  </a:txBody>
                  <a:tcPr marL="0" marR="0" marT="0" marB="0"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fr-FR" sz="500" cap="none">
                          <a:latin typeface="Times New Roman"/>
                          <a:ea typeface="Times New Roman"/>
                          <a:cs typeface="Times New Roman"/>
                        </a:rPr>
                        <a:t>À plus long terme</a:t>
                      </a:r>
                    </a:p>
                  </a:txBody>
                  <a:tcPr marL="0" marR="0" marT="0" marB="0" anchor="ctr">
                    <a:lnL w="9525" cap="flat" cmpd="sng" algn="ctr">
                      <a:solidFill>
                        <a:schemeClr val="tx1"/>
                      </a:solidFill>
                      <a:prstDash val="sysDash"/>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8872">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Évolution du PIB réel</a:t>
                      </a:r>
                    </a:p>
                  </a:txBody>
                  <a:tcPr marL="0" marR="0" marT="0" marB="0" anchor="b">
                    <a:lnL w="12700" cmpd="sng">
                      <a:noFill/>
                      <a:prstDash val="soli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5,9</a:t>
                      </a:r>
                    </a:p>
                  </a:txBody>
                  <a:tcPr marL="0" marR="0" marT="0" marB="0" anchor="b">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3,8</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2,5</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1,8</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5,8-6,0</a:t>
                      </a:r>
                    </a:p>
                  </a:txBody>
                  <a:tcPr marL="0" marR="0" marT="0" marB="0" anchor="b">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3,4-1,5</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2,2-2,5</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1,8-2,0</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5,5-6,3</a:t>
                      </a:r>
                    </a:p>
                  </a:txBody>
                  <a:tcPr marL="0" marR="0" marT="0" marB="0" anchor="b">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3,1-4,9</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1,8-3,0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1,8-2,5</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1,6-2,2</a:t>
                      </a:r>
                    </a:p>
                  </a:txBody>
                  <a:tcPr marL="0" marR="0" marT="0" marB="0" anchor="b">
                    <a:lnL w="9525" cap="flat" cmpd="sng" algn="ctr">
                      <a:solidFill>
                        <a:schemeClr val="tx1"/>
                      </a:solidFill>
                      <a:prstDash val="sysDash"/>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4968">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Projection du mois de juin</a:t>
                      </a:r>
                    </a:p>
                  </a:txBody>
                  <a:tcPr marL="0" marR="0" marT="0" marB="0">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7,0</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2,4</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1,8</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6,8-7,3</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2,8-3,8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1,8-2,0</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6,3-7,8</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2,6-4,2</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1,7-2,7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1,6-2,2</a:t>
                      </a:r>
                    </a:p>
                  </a:txBody>
                  <a:tcPr marL="0" marR="0" marT="0" marB="0">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4968">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Taux de chômage</a:t>
                      </a:r>
                    </a:p>
                  </a:txBody>
                  <a:tcPr marL="0" marR="0" marT="0" marB="0" anchor="b">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4,8</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3,8</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marR="0" indent="0" algn="ctr" defTabSz="914400" eaLnBrk="1" fontAlgn="auto" latinLnBrk="0" hangingPunct="1">
                        <a:lnSpc>
                          <a:spcPct val="100000"/>
                        </a:lnSpc>
                        <a:spcBef>
                          <a:spcPts val="0"/>
                        </a:spcBef>
                        <a:spcAft>
                          <a:spcPts val="0"/>
                        </a:spcAft>
                        <a:buClrTx/>
                        <a:buSzTx/>
                        <a:buFontTx/>
                        <a:buNone/>
                        <a:tabLst/>
                        <a:defRPr/>
                      </a:pPr>
                      <a:r>
                        <a:rPr lang="fr-FR" sz="500" cap="none">
                          <a:solidFill>
                            <a:schemeClr val="tx1"/>
                          </a:solidFill>
                          <a:latin typeface="Times New Roman" panose="02020603050405020304" pitchFamily="18" charset="0"/>
                          <a:cs typeface="Times New Roman" panose="02020603050405020304" pitchFamily="18" charset="0"/>
                        </a:rPr>
                        <a:t>3,5</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4,0</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4,6-4,8</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3,6-4,0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3,3-3,7</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3,3-3,6</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3,8-4,3</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4,5-5,1</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3,0-4,0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2,8-4,0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3,0-4,0</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3,5-4,5</a:t>
                      </a:r>
                    </a:p>
                  </a:txBody>
                  <a:tcPr marL="0" marR="0" marT="0" marB="0" anchor="b">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1920">
                <a:tc>
                  <a:txBody>
                    <a:bodyPr/>
                    <a:lstStyle/>
                    <a:p>
                      <a:pPr marL="18000" indent="0" algn="ctr"/>
                      <a:r>
                        <a:rPr lang="fr-FR" sz="500" cap="none" baseline="0">
                          <a:solidFill>
                            <a:schemeClr val="tx1"/>
                          </a:solidFill>
                          <a:latin typeface="Times New Roman" panose="02020603050405020304" pitchFamily="18" charset="0"/>
                          <a:cs typeface="Times New Roman" panose="02020603050405020304" pitchFamily="18" charset="0"/>
                        </a:rPr>
                        <a:t>Projection du mois de juin</a:t>
                      </a:r>
                    </a:p>
                  </a:txBody>
                  <a:tcPr marL="0" marR="0" marT="0" marB="0">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4,5</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4,0</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4,4-4,8</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3,5-1,0</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3,2-3,8</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3,8-4,3</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4,2-5,0</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3,2-4,2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3,0-3,9</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3,5-4,5</a:t>
                      </a:r>
                    </a:p>
                  </a:txBody>
                  <a:tcPr marL="0" marR="0" marT="0" marB="0">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21920">
                <a:tc>
                  <a:txBody>
                    <a:bodyPr/>
                    <a:lstStyle/>
                    <a:p>
                      <a:pPr marL="216000" indent="0" algn="l"/>
                      <a:r>
                        <a:rPr lang="fr-FR" sz="500" cap="none" baseline="0">
                          <a:solidFill>
                            <a:schemeClr val="tx1"/>
                          </a:solidFill>
                          <a:latin typeface="Times New Roman" panose="02020603050405020304" pitchFamily="18" charset="0"/>
                          <a:cs typeface="Times New Roman" panose="02020603050405020304" pitchFamily="18" charset="0"/>
                        </a:rPr>
                        <a:t>Inflation des dépenses de consommation personnelles</a:t>
                      </a:r>
                    </a:p>
                  </a:txBody>
                  <a:tcPr marL="0" marR="0" marT="0" marB="0" anchor="b">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4,2</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2,1</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4,0-4,3</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2,0-2,5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3,4-4,4</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1,7-3,0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1,9-2,4</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a:t>
                      </a:r>
                    </a:p>
                  </a:txBody>
                  <a:tcPr marL="0" marR="0" marT="0" marB="0" anchor="b">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4968">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Projection du mois de juin</a:t>
                      </a:r>
                    </a:p>
                  </a:txBody>
                  <a:tcPr marL="0" marR="0" marT="0" marB="0">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3,4</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2,0</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3,1-3,5</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1,9-2,3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3,0-3,9</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1,6-2,5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1,9-2,3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a:t>
                      </a:r>
                    </a:p>
                  </a:txBody>
                  <a:tcPr marL="0" marR="0" marT="0" marB="0">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21920">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Inflation sous-jacente des dépenses de consommation personnelles</a:t>
                      </a:r>
                      <a:r>
                        <a:rPr lang="fr-FR" sz="500" i="0" cap="none" baseline="30000">
                          <a:solidFill>
                            <a:schemeClr val="tx1"/>
                          </a:solidFill>
                          <a:latin typeface="Times New Roman" panose="02020603050405020304" pitchFamily="18" charset="0"/>
                          <a:cs typeface="Times New Roman" panose="02020603050405020304" pitchFamily="18" charset="0"/>
                        </a:rPr>
                        <a:t>4</a:t>
                      </a:r>
                    </a:p>
                  </a:txBody>
                  <a:tcPr marL="0" marR="0" marT="0" marB="0" anchor="b">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3,7</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2,2</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2,1</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FFFF00"/>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3,6-3,8</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2,0-2,5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3,5-4,2</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1,9-2,8</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2,0-2,4</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nchor="ctr">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03632">
                <a:tc>
                  <a:txBody>
                    <a:bodyPr/>
                    <a:lstStyle/>
                    <a:p>
                      <a:pPr marL="18000" indent="0" algn="ctr"/>
                      <a:r>
                        <a:rPr lang="fr-FR" sz="500" cap="none" baseline="0">
                          <a:solidFill>
                            <a:schemeClr val="tx1"/>
                          </a:solidFill>
                          <a:latin typeface="Times New Roman" panose="02020603050405020304" pitchFamily="18" charset="0"/>
                          <a:cs typeface="Times New Roman" panose="02020603050405020304" pitchFamily="18" charset="0"/>
                        </a:rPr>
                        <a:t>Projection du mois de juin</a:t>
                      </a:r>
                    </a:p>
                  </a:txBody>
                  <a:tcPr marL="0" marR="0" marT="0" marB="0">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3,0</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2,1</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2,9-3,1</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1,9-2,3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2,0-2,2</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nchor="ctr">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2,7-3,3</a:t>
                      </a:r>
                    </a:p>
                  </a:txBody>
                  <a:tcPr marL="0" marR="0" marT="0" marB="0" anchor="ctr">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1,7-2,5</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2,0-2,3</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nchor="ctr">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2672">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5552">
                <a:tc>
                  <a:txBody>
                    <a:bodyPr/>
                    <a:lstStyle/>
                    <a:p>
                      <a:pPr marL="88900" marR="38100" indent="0" algn="l">
                        <a:lnSpc>
                          <a:spcPts val="792"/>
                        </a:lnSpc>
                      </a:pPr>
                      <a:r>
                        <a:rPr lang="fr-FR" sz="500" cap="none" baseline="0">
                          <a:solidFill>
                            <a:schemeClr val="tx1"/>
                          </a:solidFill>
                          <a:latin typeface="Times New Roman" panose="02020603050405020304" pitchFamily="18" charset="0"/>
                          <a:cs typeface="Times New Roman" panose="02020603050405020304" pitchFamily="18" charset="0"/>
                        </a:rPr>
                        <a:t>Note : Trajectoire stratégique prévue</a:t>
                      </a:r>
                    </a:p>
                  </a:txBody>
                  <a:tcPr marL="0" marR="0" marT="0" marB="0" anchor="ctr">
                    <a:lnL w="12700" cmpd="sng">
                      <a:noFill/>
                      <a:prstDash val="soli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algn="l" rtl="0"/>
                      <a:endParaRPr sz="500" kern="0" cap="none" spc="0" dirty="0">
                        <a:solidFill>
                          <a:schemeClr val="tx1"/>
                        </a:solidFill>
                        <a:latin typeface="Times New Roman" panose="02020603050405020304" pitchFamily="18" charset="0"/>
                        <a:cs typeface="Times New Roman" panose="02020603050405020304" pitchFamily="18" charset="0"/>
                      </a:endParaRPr>
                    </a:p>
                  </a:txBody>
                  <a:tcPr marL="0" marR="0" marT="0" marB="0" anchor="ctr">
                    <a:lnL w="9525" cap="flat" cmpd="sng" algn="ctr">
                      <a:solidFill>
                        <a:schemeClr val="tx1"/>
                      </a:solidFill>
                      <a:prstDash val="sysDash"/>
                      <a:round/>
                      <a:headEnd type="none" w="med" len="med"/>
                      <a:tailEnd type="none" w="med" len="med"/>
                    </a:lnL>
                    <a:lnR w="12700" cmpd="sng">
                      <a:noFill/>
                      <a:prstDash val="solid"/>
                    </a:lnR>
                    <a:lnT w="317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15824">
                <a:tc>
                  <a:txBody>
                    <a:bodyPr/>
                    <a:lstStyle/>
                    <a:p>
                      <a:pPr marL="88900" indent="0" algn="l"/>
                      <a:r>
                        <a:rPr lang="fr-FR" sz="500" cap="none" baseline="0">
                          <a:solidFill>
                            <a:schemeClr val="tx1"/>
                          </a:solidFill>
                          <a:latin typeface="Times New Roman" panose="02020603050405020304" pitchFamily="18" charset="0"/>
                          <a:cs typeface="Times New Roman" panose="02020603050405020304" pitchFamily="18" charset="0"/>
                        </a:rPr>
                        <a:t>Taux des fonds fédéraux</a:t>
                      </a:r>
                    </a:p>
                  </a:txBody>
                  <a:tcPr marL="0" marR="0" marT="0" marB="0" anchor="b">
                    <a:lnL w="12700" cmpd="sng">
                      <a:noFill/>
                      <a:prstDash val="soli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0,1</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0,3</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1,0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1,8</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2,5</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0,1</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0,1-0,4</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0,4-1,1</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0,9-2,1</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2,3-2,5</a:t>
                      </a:r>
                    </a:p>
                  </a:txBody>
                  <a:tcPr marL="0" marR="0" marT="0" marB="0" anchor="b">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a:t>
                      </a:r>
                    </a:p>
                  </a:txBody>
                  <a:tcPr marL="0" marR="0" marT="0" marB="0" anchor="b">
                    <a:lnL w="3175"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0,1-0,6</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0,1-1,6</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0,6-2,6</a:t>
                      </a:r>
                    </a:p>
                  </a:txBody>
                  <a:tcPr marL="0" marR="0" marT="0" marB="0" anchor="b">
                    <a:lnL w="12700" cmpd="sng">
                      <a:noFill/>
                      <a:prstDash val="solid"/>
                    </a:lnL>
                    <a:lnR w="9525" cap="flat" cmpd="sng" algn="ctr">
                      <a:solidFill>
                        <a:schemeClr val="tx1"/>
                      </a:solidFill>
                      <a:prstDash val="sysDash"/>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2.0 3.0</a:t>
                      </a:r>
                    </a:p>
                  </a:txBody>
                  <a:tcPr marL="0" marR="0" marT="0" marB="0" anchor="b">
                    <a:lnL w="9525" cap="flat" cmpd="sng" algn="ctr">
                      <a:solidFill>
                        <a:schemeClr val="tx1"/>
                      </a:solidFill>
                      <a:prstDash val="sysDash"/>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21920">
                <a:tc>
                  <a:txBody>
                    <a:bodyPr/>
                    <a:lstStyle/>
                    <a:p>
                      <a:pPr marL="18000" indent="0" algn="ctr"/>
                      <a:r>
                        <a:rPr lang="fr-FR" sz="500" cap="none" baseline="0" dirty="0">
                          <a:solidFill>
                            <a:schemeClr val="tx1"/>
                          </a:solidFill>
                          <a:latin typeface="Times New Roman" panose="02020603050405020304" pitchFamily="18" charset="0"/>
                          <a:cs typeface="Times New Roman" panose="02020603050405020304" pitchFamily="18" charset="0"/>
                        </a:rPr>
                        <a:t>Projection du mois de juin</a:t>
                      </a:r>
                    </a:p>
                  </a:txBody>
                  <a:tcPr marL="0" marR="0" marT="0" marB="0">
                    <a:lnL w="12700" cmpd="sng">
                      <a:noFill/>
                      <a:prstDash val="soli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0,1</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0,1</a:t>
                      </a:r>
                    </a:p>
                  </a:txBody>
                  <a:tcPr marL="0" marR="0" marT="0" marB="0">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0,6</a:t>
                      </a:r>
                    </a:p>
                  </a:txBody>
                  <a:tcPr marL="0" marR="0" marT="0" marB="0">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l" rtl="0"/>
                      <a:endParaRPr sz="500" kern="0" cap="none" spc="0">
                        <a:solidFill>
                          <a:schemeClr val="tx1"/>
                        </a:solidFill>
                        <a:latin typeface="Times New Roman" panose="02020603050405020304" pitchFamily="18" charset="0"/>
                        <a:cs typeface="Times New Roman" panose="02020603050405020304" pitchFamily="18" charset="0"/>
                      </a:endParaRP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cs typeface="Times New Roman" panose="02020603050405020304" pitchFamily="18" charset="0"/>
                        </a:rPr>
                        <a:t>2,5</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0,1</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indent="0" algn="ctr"/>
                      <a:r>
                        <a:rPr lang="fr-FR" sz="500" cap="none">
                          <a:solidFill>
                            <a:schemeClr val="tx1"/>
                          </a:solidFill>
                          <a:latin typeface="Times New Roman" panose="02020603050405020304" pitchFamily="18" charset="0"/>
                          <a:ea typeface="+mn-ea"/>
                          <a:cs typeface="Times New Roman" panose="02020603050405020304" pitchFamily="18" charset="0"/>
                        </a:rPr>
                        <a:t>0,1-0,4</a:t>
                      </a:r>
                    </a:p>
                  </a:txBody>
                  <a:tcPr marL="0" marR="0" marT="0" marB="0">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0,1-1,1</a:t>
                      </a:r>
                    </a:p>
                  </a:txBody>
                  <a:tcPr marL="0" marR="0" marT="0" marB="0">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 </a:t>
                      </a:r>
                    </a:p>
                  </a:txBody>
                  <a:tcPr marL="0" marR="0" marT="0" marB="0">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2,3-2,5</a:t>
                      </a:r>
                    </a:p>
                  </a:txBody>
                  <a:tcPr marL="0" marR="0" marT="0" marB="0">
                    <a:lnL w="9525" cap="flat" cmpd="sng" algn="ctr">
                      <a:solidFill>
                        <a:schemeClr val="tx1"/>
                      </a:solidFill>
                      <a:prstDash val="sysDash"/>
                      <a:round/>
                      <a:headEnd type="none" w="med" len="med"/>
                      <a:tailEnd type="none" w="med" len="med"/>
                    </a:lnL>
                    <a:lnR w="3175" cap="flat" cmpd="sng" algn="ctr">
                      <a:solidFill>
                        <a:schemeClr val="tx1"/>
                      </a:solidFill>
                      <a:prstDash val="solid"/>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a:t>
                      </a:r>
                    </a:p>
                  </a:txBody>
                  <a:tcPr marL="0" marR="0" marT="0" marB="0">
                    <a:lnL w="3175" cap="flat" cmpd="sng" algn="ctr">
                      <a:solidFill>
                        <a:schemeClr val="tx1"/>
                      </a:solidFill>
                      <a:prstDash val="solid"/>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a:latin typeface="Times New Roman"/>
                          <a:ea typeface="Times New Roman"/>
                          <a:cs typeface="Times New Roman"/>
                        </a:rPr>
                        <a:t>0,1-0,6</a:t>
                      </a: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755934" rtl="0" eaLnBrk="1" fontAlgn="auto" latinLnBrk="0" hangingPunct="1">
                        <a:lnSpc>
                          <a:spcPct val="115000"/>
                        </a:lnSpc>
                        <a:spcBef>
                          <a:spcPts val="0"/>
                        </a:spcBef>
                        <a:spcAft>
                          <a:spcPts val="0"/>
                        </a:spcAft>
                        <a:buClrTx/>
                        <a:buSzTx/>
                        <a:buFontTx/>
                        <a:buNone/>
                        <a:tabLst/>
                        <a:defRPr/>
                      </a:pPr>
                      <a:r>
                        <a:rPr lang="fr-FR" sz="500" cap="none">
                          <a:latin typeface="Times New Roman"/>
                          <a:ea typeface="Times New Roman"/>
                          <a:cs typeface="Times New Roman"/>
                        </a:rPr>
                        <a:t>0,1-1,6 </a:t>
                      </a:r>
                    </a:p>
                  </a:txBody>
                  <a:tcPr marL="0" marR="0" marT="0" marB="0"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rtl="0">
                        <a:lnSpc>
                          <a:spcPct val="115000"/>
                        </a:lnSpc>
                        <a:spcBef>
                          <a:spcPts val="0"/>
                        </a:spcBef>
                        <a:spcAft>
                          <a:spcPts val="0"/>
                        </a:spcAft>
                      </a:pPr>
                      <a:endParaRPr lang="en-IN" sz="100" cap="none" dirty="0">
                        <a:effectLst/>
                        <a:latin typeface="Calibri"/>
                        <a:ea typeface="Calibri"/>
                        <a:cs typeface="Times New Roman"/>
                      </a:endParaRPr>
                    </a:p>
                  </a:txBody>
                  <a:tcPr marL="0" marR="0" marT="0" marB="0" anchor="ctr">
                    <a:lnL w="12700" cmpd="sng">
                      <a:noFill/>
                      <a:prstDash val="solid"/>
                    </a:lnL>
                    <a:lnR w="9525" cap="flat" cmpd="sng" algn="ctr">
                      <a:solidFill>
                        <a:schemeClr val="tx1"/>
                      </a:solidFill>
                      <a:prstDash val="sysDash"/>
                      <a:round/>
                      <a:headEnd type="none" w="med" len="med"/>
                      <a:tailEnd type="none" w="med" len="me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fr-FR" sz="500" cap="none" dirty="0">
                          <a:latin typeface="Times New Roman"/>
                          <a:ea typeface="Times New Roman"/>
                          <a:cs typeface="Times New Roman"/>
                        </a:rPr>
                        <a:t>2,0-3,0</a:t>
                      </a:r>
                    </a:p>
                  </a:txBody>
                  <a:tcPr marL="0" marR="0" marT="0" marB="0" anchor="ctr">
                    <a:lnL w="9525" cap="flat" cmpd="sng" algn="ctr">
                      <a:solidFill>
                        <a:schemeClr val="tx1"/>
                      </a:solidFill>
                      <a:prstDash val="sysDash"/>
                      <a:round/>
                      <a:headEnd type="none" w="med" len="med"/>
                      <a:tailEnd type="none" w="med" len="med"/>
                    </a:lnL>
                    <a:lnR w="12700" cmpd="sng">
                      <a:noFill/>
                      <a:prstDash val="solid"/>
                    </a:lnR>
                    <a:lnT w="12700" cmpd="sng">
                      <a:noFill/>
                      <a:prstDash val="soli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pSp>
        <p:nvGrpSpPr>
          <p:cNvPr id="11" name="Group 10"/>
          <p:cNvGrpSpPr/>
          <p:nvPr/>
        </p:nvGrpSpPr>
        <p:grpSpPr>
          <a:xfrm>
            <a:off x="211362" y="4330104"/>
            <a:ext cx="7056784" cy="3033222"/>
            <a:chOff x="179437" y="4409802"/>
            <a:chExt cx="7056784" cy="2808312"/>
          </a:xfrm>
        </p:grpSpPr>
        <p:sp>
          <p:nvSpPr>
            <p:cNvPr id="12" name="Rectangle 11"/>
            <p:cNvSpPr/>
            <p:nvPr/>
          </p:nvSpPr>
          <p:spPr>
            <a:xfrm>
              <a:off x="307848" y="4532376"/>
              <a:ext cx="6601968" cy="408432"/>
            </a:xfrm>
            <a:prstGeom prst="rect">
              <a:avLst/>
            </a:prstGeom>
            <a:solidFill>
              <a:schemeClr val="bg1"/>
            </a:solidFill>
          </p:spPr>
          <p:txBody>
            <a:bodyPr lIns="0" tIns="0" rIns="0" bIns="0">
              <a:noAutofit/>
            </a:bodyPr>
            <a:lstStyle/>
            <a:p>
              <a:pPr indent="0" algn="ctr">
                <a:lnSpc>
                  <a:spcPts val="1080"/>
                </a:lnSpc>
              </a:pPr>
              <a:r>
                <a:rPr lang="fr-FR" sz="1000" b="1">
                  <a:latin typeface="Times New Roman" panose="02020603050405020304" pitchFamily="18" charset="0"/>
                  <a:cs typeface="Times New Roman" panose="02020603050405020304" pitchFamily="18" charset="0"/>
                </a:rPr>
                <a:t>Tableau 1. Projections économiques des membres de la Réserve fédérale et des présidents de la Réserve fédérale, selon leurs hypothèses individuelles de politique monétaire appropriée, septembre 2021</a:t>
              </a:r>
            </a:p>
          </p:txBody>
        </p:sp>
        <p:sp>
          <p:nvSpPr>
            <p:cNvPr id="13" name="Rectangle 12"/>
            <p:cNvSpPr/>
            <p:nvPr/>
          </p:nvSpPr>
          <p:spPr>
            <a:xfrm>
              <a:off x="179437" y="4409802"/>
              <a:ext cx="7056784" cy="28083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4" name="Rectangle 13">
            <a:extLst>
              <a:ext uri="{FF2B5EF4-FFF2-40B4-BE49-F238E27FC236}">
                <a16:creationId xmlns:a16="http://schemas.microsoft.com/office/drawing/2014/main" id="{3D52C825-846C-A14B-A283-192DC44C8336}"/>
              </a:ext>
            </a:extLst>
          </p:cNvPr>
          <p:cNvSpPr/>
          <p:nvPr/>
        </p:nvSpPr>
        <p:spPr>
          <a:xfrm>
            <a:off x="298584" y="1195822"/>
            <a:ext cx="6882341" cy="421654"/>
          </a:xfrm>
          <a:prstGeom prst="rect">
            <a:avLst/>
          </a:prstGeom>
        </p:spPr>
        <p:txBody>
          <a:bodyPr wrap="square">
            <a:spAutoFit/>
          </a:bodyPr>
          <a:lstStyle/>
          <a:p>
            <a:pPr>
              <a:lnSpc>
                <a:spcPct val="107000"/>
              </a:lnSpc>
              <a:spcAft>
                <a:spcPts val="400"/>
              </a:spcAft>
            </a:pPr>
            <a:r>
              <a:rPr lang="fr-FR" sz="2000" b="1" dirty="0">
                <a:solidFill>
                  <a:srgbClr val="847770"/>
                </a:solidFill>
                <a:latin typeface="Constantia" panose="02030602050306030303" pitchFamily="18" charset="0"/>
                <a:ea typeface="Calibri" panose="020F0502020204030204" pitchFamily="34" charset="0"/>
                <a:cs typeface="Times New Roman" panose="02020603050405020304" pitchFamily="18" charset="0"/>
              </a:rPr>
              <a:t>Macro, obligations et taux : </a:t>
            </a:r>
            <a:r>
              <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Une inflation passagère ?</a:t>
            </a:r>
            <a:endPar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89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4</a:t>
            </a:fld>
            <a:endParaRPr lang="fr-FR" sz="800"/>
          </a:p>
        </p:txBody>
      </p:sp>
      <p:sp>
        <p:nvSpPr>
          <p:cNvPr id="2" name="Rectangle 1">
            <a:extLst>
              <a:ext uri="{FF2B5EF4-FFF2-40B4-BE49-F238E27FC236}">
                <a16:creationId xmlns:a16="http://schemas.microsoft.com/office/drawing/2014/main" id="{C49EF71D-F5E3-D843-83DC-241682028BAB}"/>
              </a:ext>
            </a:extLst>
          </p:cNvPr>
          <p:cNvSpPr/>
          <p:nvPr/>
        </p:nvSpPr>
        <p:spPr>
          <a:xfrm>
            <a:off x="298584" y="1848935"/>
            <a:ext cx="6927278" cy="8637429"/>
          </a:xfrm>
          <a:prstGeom prst="rect">
            <a:avLst/>
          </a:prstGeom>
        </p:spPr>
        <p:txBody>
          <a:bodyPr wrap="square">
            <a:spAutoFit/>
          </a:bodyPr>
          <a:lstStyle/>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L’écart entre les taux à long terme et les taux à court terme a atteint en mars un pic qui ne relève pas de la coïncidence, le taux de production industrielle, l’emploi et la consommation ayant atteint des sommets à l’échelle locale. Lorsque l’économie est en phase de ralentissement du cycle de croissance, les risques sont élevés et la volatilité est généralement plus importante. Le durcissement de la politique monétaire pour ralentir la croissance économique crée une couche de risque supplémentaire. Les prochains mois constituent une fenêtre à risque élevé pour les marchés d’actifs.</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Une inflation passagère ? Jusqu’à ce mois-ci, le message de la Réserve fédérale sur l’inflation était cohérent : Cette année, la hausse des prix a été reconnue comme « passagère », et les mesures d’inflation, comme nous l’avons dit, renoueraient bientôt avec l’objectif précédent de 2 % de la banque centrale.</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Powell, et un nombre croissant de responsables de la Fed, deviennent moins optimistes. En septembre dernier, bien avant l’apparition des problèmes du côté de l’offre, la prévision médiane des responsables de la Fed concernait l’inflation sous-jacente (qui exclut l’alimentation et l’énergie) de 1,8 % en 2022. Depuis, ils ont relevé leurs prévisions et, dans celles publiées mercredi, l’inflation sous-jacente devrait s’établir à 2,3 % l’année prochaine.</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Bien que les prévisions pour l’année actuelle soient largement influencées par des facteurs temporaires tels que la hausse des prix de l’alimentation et de l’énergie, les « prévisions pour l’avenir » tiennent compte de l’hypothèse d’une remontée de l’inflation une fois que les facteurs temporaires se dissiperont. Le message de la Fed est que ce « passage » dure plus longtemps que prévu. La dernière publication de l’IPP a atteint un nouveau pic à +8,3 %, l’IPC s’établissant à 5,3 %. Cela pourrait expliquer pourquoi la Fed accélère son projet de hausse des taux d’intérêt.</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La Fed achète désormais 120 milliards de dollars par mois d’obligations et souhaite que ce montant soit nul avant qu’elle ne commence à relever ses taux. La Fed a récemment annoncé qu’elle commencerait probablement à réduire ses achats d’obligations en novembre, ce qui signifie que le processus serait terminé d’ici la mi-2022, ouvrant la voie à une hausse des taux. La moitié des responsables de la Fed pensent que les taux commenceront à augmenter d’ici la fin de l’année prochaine. En mars dernier, la majorité des fonctionnaires n’ont pas pu assister à ce phénomène avant 2024.</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Qu’est-ce qui a changé ? Ce n’est pas parce que les perspectives économiques sont plus solides. En réalité, les autorités constatent désormais un ralentissement de la croissance et un taux de chômage plus élevé qu’en mars. Le président </a:t>
            </a:r>
            <a:r>
              <a:rPr lang="fr-FR" sz="1000" dirty="0" err="1">
                <a:solidFill>
                  <a:srgbClr val="4A4F54"/>
                </a:solidFill>
                <a:latin typeface="Segoe UI Semilight" panose="020B0402040204020203" pitchFamily="34" charset="0"/>
                <a:cs typeface="Segoe UI Semilight" panose="020B0402040204020203" pitchFamily="34" charset="0"/>
              </a:rPr>
              <a:t>Jerome</a:t>
            </a:r>
            <a:r>
              <a:rPr lang="fr-FR" sz="1000" dirty="0">
                <a:solidFill>
                  <a:srgbClr val="4A4F54"/>
                </a:solidFill>
                <a:latin typeface="Segoe UI Semilight" panose="020B0402040204020203" pitchFamily="34" charset="0"/>
                <a:cs typeface="Segoe UI Semilight" panose="020B0402040204020203" pitchFamily="34" charset="0"/>
              </a:rPr>
              <a:t> Powell a expliqué que certains responsables souhaitaient tout simplement plus de confiance quant à la matérialisation d’une reprise attendue. Mais les risques inflationnistes jouent clairement un rôle. Le taux d’inflation américain a atteint récemment son plus haut niveau depuis 13 ans, ce qui a déclenché un débat sur la question de savoir si le pays entre dans une période inflationniste semblable à celle des années 1970.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Un taux d’inflation futur de +2,3 % n’est pas grand-chose. En effet, il se rapprocherait suffisamment du nouvel objectif de la Fed consistant à laisser l’inflation dépasser les 2 % pendant un certain temps pour compenser les nombreuses années au cours desquelles elle était inférieure à 2 %. Pourtant, si les responsables se trompent, comme c’est le cas actuellement, l’inflation sera bien supérieure à leurs prévisions. </a:t>
            </a:r>
          </a:p>
          <a:p>
            <a:pPr algn="just">
              <a:lnSpc>
                <a:spcPct val="107000"/>
              </a:lnSpc>
              <a:spcAft>
                <a:spcPts val="800"/>
              </a:spcAft>
              <a:defRPr/>
            </a:pPr>
            <a:endParaRPr lang="fr-CH" sz="1000" dirty="0">
              <a:solidFill>
                <a:srgbClr val="4A4F54"/>
              </a:solidFill>
              <a:latin typeface="Segoe UI Semilight" panose="020B0402040204020203" pitchFamily="34" charset="0"/>
              <a:cs typeface="Segoe UI Semilight" panose="020B0402040204020203" pitchFamily="34" charset="0"/>
            </a:endParaRPr>
          </a:p>
        </p:txBody>
      </p:sp>
      <p:sp>
        <p:nvSpPr>
          <p:cNvPr id="17" name="Rectangle 16">
            <a:extLst>
              <a:ext uri="{FF2B5EF4-FFF2-40B4-BE49-F238E27FC236}">
                <a16:creationId xmlns:a16="http://schemas.microsoft.com/office/drawing/2014/main" id="{3A4FD589-FDAA-7A40-9A13-C21D46B8B277}"/>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 Box 2">
            <a:extLst>
              <a:ext uri="{FF2B5EF4-FFF2-40B4-BE49-F238E27FC236}">
                <a16:creationId xmlns:a16="http://schemas.microsoft.com/office/drawing/2014/main" id="{54B9308A-9501-5945-A41C-A0C2DCD89850}"/>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19" name="Image 18" descr="Une image contenant arts de la table, assiette, alimentation, dessin&#10;&#10;Description générée automatiquement">
            <a:extLst>
              <a:ext uri="{FF2B5EF4-FFF2-40B4-BE49-F238E27FC236}">
                <a16:creationId xmlns:a16="http://schemas.microsoft.com/office/drawing/2014/main" id="{41A66C0B-738B-AC49-B3DE-F09841DF6C94}"/>
              </a:ext>
            </a:extLst>
          </p:cNvPr>
          <p:cNvPicPr>
            <a:picLocks noChangeAspect="1"/>
          </p:cNvPicPr>
          <p:nvPr/>
        </p:nvPicPr>
        <p:blipFill>
          <a:blip r:embed="rId2"/>
          <a:stretch>
            <a:fillRect/>
          </a:stretch>
        </p:blipFill>
        <p:spPr>
          <a:xfrm>
            <a:off x="364642" y="529793"/>
            <a:ext cx="1433514" cy="402018"/>
          </a:xfrm>
          <a:prstGeom prst="rect">
            <a:avLst/>
          </a:prstGeom>
        </p:spPr>
      </p:pic>
      <p:grpSp>
        <p:nvGrpSpPr>
          <p:cNvPr id="23" name="Group 22"/>
          <p:cNvGrpSpPr/>
          <p:nvPr/>
        </p:nvGrpSpPr>
        <p:grpSpPr>
          <a:xfrm>
            <a:off x="180473" y="1779785"/>
            <a:ext cx="7143359" cy="2359152"/>
            <a:chOff x="152400" y="1874520"/>
            <a:chExt cx="7202424" cy="2359152"/>
          </a:xfrm>
        </p:grpSpPr>
        <p:pic>
          <p:nvPicPr>
            <p:cNvPr id="24" name="Picture 23"/>
            <p:cNvPicPr>
              <a:picLocks noChangeAspect="1"/>
            </p:cNvPicPr>
            <p:nvPr/>
          </p:nvPicPr>
          <p:blipFill>
            <a:blip r:embed="rId3"/>
            <a:stretch>
              <a:fillRect/>
            </a:stretch>
          </p:blipFill>
          <p:spPr>
            <a:xfrm>
              <a:off x="152400" y="1874520"/>
              <a:ext cx="7202424" cy="2359152"/>
            </a:xfrm>
            <a:prstGeom prst="rect">
              <a:avLst/>
            </a:prstGeom>
            <a:solidFill>
              <a:schemeClr val="bg1"/>
            </a:solidFill>
          </p:spPr>
        </p:pic>
        <p:sp>
          <p:nvSpPr>
            <p:cNvPr id="25" name="Rectangle 24"/>
            <p:cNvSpPr/>
            <p:nvPr/>
          </p:nvSpPr>
          <p:spPr>
            <a:xfrm>
              <a:off x="1347216" y="1972056"/>
              <a:ext cx="1301496" cy="97536"/>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700" b="1" u="sng">
                  <a:latin typeface="Arial" panose="020B0604020202020204" pitchFamily="34" charset="0"/>
                  <a:cs typeface="Arial" panose="020B0604020202020204" pitchFamily="34" charset="0"/>
                </a:rPr>
                <a:t>Production industrielle</a:t>
              </a:r>
            </a:p>
          </p:txBody>
        </p:sp>
        <p:sp>
          <p:nvSpPr>
            <p:cNvPr id="26" name="Rectangle 25"/>
            <p:cNvSpPr/>
            <p:nvPr/>
          </p:nvSpPr>
          <p:spPr>
            <a:xfrm>
              <a:off x="1685544" y="2087880"/>
              <a:ext cx="783336" cy="70104"/>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400" b="1">
                  <a:solidFill>
                    <a:srgbClr val="2F2F2F"/>
                  </a:solidFill>
                  <a:latin typeface="Arial" panose="020B0604020202020204" pitchFamily="34" charset="0"/>
                  <a:cs typeface="Arial" panose="020B0604020202020204" pitchFamily="34" charset="0"/>
                </a:rPr>
                <a:t>Taux de croissance lissé</a:t>
              </a:r>
            </a:p>
          </p:txBody>
        </p:sp>
        <p:sp>
          <p:nvSpPr>
            <p:cNvPr id="28" name="Rectangle 27"/>
            <p:cNvSpPr/>
            <p:nvPr/>
          </p:nvSpPr>
          <p:spPr>
            <a:xfrm>
              <a:off x="1444752" y="3075432"/>
              <a:ext cx="1112520" cy="91440"/>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700" b="1" u="sng">
                  <a:latin typeface="Arial" panose="020B0604020202020204" pitchFamily="34" charset="0"/>
                  <a:cs typeface="Arial" panose="020B0604020202020204" pitchFamily="34" charset="0"/>
                </a:rPr>
                <a:t>Consommation réelle</a:t>
              </a:r>
            </a:p>
          </p:txBody>
        </p:sp>
        <p:sp>
          <p:nvSpPr>
            <p:cNvPr id="29" name="Rectangle 28"/>
            <p:cNvSpPr/>
            <p:nvPr/>
          </p:nvSpPr>
          <p:spPr>
            <a:xfrm>
              <a:off x="1655064" y="3200400"/>
              <a:ext cx="649224" cy="64008"/>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400" b="1">
                  <a:solidFill>
                    <a:srgbClr val="2F2F2F"/>
                  </a:solidFill>
                  <a:latin typeface="Arial" panose="020B0604020202020204" pitchFamily="34" charset="0"/>
                  <a:cs typeface="Arial" panose="020B0604020202020204" pitchFamily="34" charset="0"/>
                </a:rPr>
                <a:t>Taux de croissance lissé</a:t>
              </a:r>
            </a:p>
          </p:txBody>
        </p:sp>
        <p:sp>
          <p:nvSpPr>
            <p:cNvPr id="30" name="Rectangle 29"/>
            <p:cNvSpPr/>
            <p:nvPr/>
          </p:nvSpPr>
          <p:spPr>
            <a:xfrm>
              <a:off x="4843272" y="3075432"/>
              <a:ext cx="1331976" cy="103632"/>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700" b="1" u="sng">
                  <a:solidFill>
                    <a:srgbClr val="2F2F2F"/>
                  </a:solidFill>
                  <a:latin typeface="Arial" panose="020B0604020202020204" pitchFamily="34" charset="0"/>
                  <a:cs typeface="Arial" panose="020B0604020202020204" pitchFamily="34" charset="0"/>
                </a:rPr>
                <a:t>Revenu réel ajusté</a:t>
              </a:r>
            </a:p>
          </p:txBody>
        </p:sp>
        <p:sp>
          <p:nvSpPr>
            <p:cNvPr id="31" name="Rectangle 30"/>
            <p:cNvSpPr/>
            <p:nvPr/>
          </p:nvSpPr>
          <p:spPr>
            <a:xfrm>
              <a:off x="5196840" y="3197352"/>
              <a:ext cx="792480" cy="91440"/>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400" b="1">
                  <a:solidFill>
                    <a:srgbClr val="2F2F2F"/>
                  </a:solidFill>
                  <a:latin typeface="Arial" panose="020B0604020202020204" pitchFamily="34" charset="0"/>
                  <a:cs typeface="Arial" panose="020B0604020202020204" pitchFamily="34" charset="0"/>
                </a:rPr>
                <a:t>Taux de croissance lissé</a:t>
              </a:r>
            </a:p>
          </p:txBody>
        </p:sp>
        <p:sp>
          <p:nvSpPr>
            <p:cNvPr id="32" name="Rectangle 31"/>
            <p:cNvSpPr/>
            <p:nvPr/>
          </p:nvSpPr>
          <p:spPr>
            <a:xfrm>
              <a:off x="4980431" y="1969008"/>
              <a:ext cx="1331975" cy="97536"/>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700" b="1" u="sng" dirty="0">
                  <a:latin typeface="Arial" panose="020B0604020202020204" pitchFamily="34" charset="0"/>
                  <a:cs typeface="Arial" panose="020B0604020202020204" pitchFamily="34" charset="0"/>
                </a:rPr>
                <a:t>Emplois hors secteur agricole</a:t>
              </a:r>
            </a:p>
          </p:txBody>
        </p:sp>
        <p:sp>
          <p:nvSpPr>
            <p:cNvPr id="33" name="Rectangle 32"/>
            <p:cNvSpPr/>
            <p:nvPr/>
          </p:nvSpPr>
          <p:spPr>
            <a:xfrm>
              <a:off x="5196840" y="2093976"/>
              <a:ext cx="786384" cy="60960"/>
            </a:xfrm>
            <a:prstGeom prst="rect">
              <a:avLst/>
            </a:prstGeom>
            <a:solidFill>
              <a:schemeClr val="bg1"/>
            </a:solidFill>
          </p:spPr>
          <p:txBody>
            <a:bodyPr lIns="0" tIns="0" rIns="0" bIns="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r>
                <a:rPr lang="fr-FR" sz="400" b="1">
                  <a:solidFill>
                    <a:srgbClr val="2F2F2F"/>
                  </a:solidFill>
                  <a:latin typeface="Arial" panose="020B0604020202020204" pitchFamily="34" charset="0"/>
                  <a:cs typeface="Arial" panose="020B0604020202020204" pitchFamily="34" charset="0"/>
                </a:rPr>
                <a:t>Taux de croissance lissé</a:t>
              </a:r>
            </a:p>
          </p:txBody>
        </p:sp>
      </p:grpSp>
      <p:sp>
        <p:nvSpPr>
          <p:cNvPr id="20" name="Rectangle 19">
            <a:extLst>
              <a:ext uri="{FF2B5EF4-FFF2-40B4-BE49-F238E27FC236}">
                <a16:creationId xmlns:a16="http://schemas.microsoft.com/office/drawing/2014/main" id="{3D52C825-846C-A14B-A283-192DC44C8336}"/>
              </a:ext>
            </a:extLst>
          </p:cNvPr>
          <p:cNvSpPr/>
          <p:nvPr/>
        </p:nvSpPr>
        <p:spPr>
          <a:xfrm>
            <a:off x="298584" y="1195822"/>
            <a:ext cx="6882341" cy="421654"/>
          </a:xfrm>
          <a:prstGeom prst="rect">
            <a:avLst/>
          </a:prstGeom>
        </p:spPr>
        <p:txBody>
          <a:bodyPr wrap="square">
            <a:spAutoFit/>
          </a:bodyPr>
          <a:lstStyle/>
          <a:p>
            <a:pPr>
              <a:lnSpc>
                <a:spcPct val="107000"/>
              </a:lnSpc>
              <a:spcAft>
                <a:spcPts val="400"/>
              </a:spcAft>
            </a:pPr>
            <a:r>
              <a:rPr lang="fr-FR" sz="2000" b="1" dirty="0">
                <a:solidFill>
                  <a:srgbClr val="847770"/>
                </a:solidFill>
                <a:latin typeface="Constantia" panose="02030602050306030303" pitchFamily="18" charset="0"/>
                <a:ea typeface="Calibri" panose="020F0502020204030204" pitchFamily="34" charset="0"/>
                <a:cs typeface="Times New Roman" panose="02020603050405020304" pitchFamily="18" charset="0"/>
              </a:rPr>
              <a:t>Macro, obligations et taux : </a:t>
            </a:r>
            <a:r>
              <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Une inflation passagère ?</a:t>
            </a:r>
            <a:endPar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5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5</a:t>
            </a:fld>
            <a:endParaRPr lang="fr-FR" sz="800"/>
          </a:p>
        </p:txBody>
      </p:sp>
      <p:sp>
        <p:nvSpPr>
          <p:cNvPr id="2" name="Rectangle 1">
            <a:extLst>
              <a:ext uri="{FF2B5EF4-FFF2-40B4-BE49-F238E27FC236}">
                <a16:creationId xmlns:a16="http://schemas.microsoft.com/office/drawing/2014/main" id="{C49EF71D-F5E3-D843-83DC-241682028BAB}"/>
              </a:ext>
            </a:extLst>
          </p:cNvPr>
          <p:cNvSpPr/>
          <p:nvPr/>
        </p:nvSpPr>
        <p:spPr>
          <a:xfrm>
            <a:off x="310385" y="2007769"/>
            <a:ext cx="6915478" cy="4783874"/>
          </a:xfrm>
          <a:prstGeom prst="rect">
            <a:avLst/>
          </a:prstGeom>
        </p:spPr>
        <p:txBody>
          <a:bodyPr wrap="square">
            <a:spAutoFit/>
          </a:bodyPr>
          <a:lstStyle/>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Dans l’univers des actions, nous sommes convaincus que la technologie reste le meilleur secteur vers lequel se tourner. Les progrès technologiques sont extrêmement déflationnistes.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Les titans de la technologie à grosse capitalisation : Apple, Microsoft, Alphabet, Amazon et Facebook ont prospéré pendant la pandémie. Leurs derniers résultats indiquent que c’est encore le cas. Ces cinq entreprises ont généré un chiffre d’affaires combiné de 332 milliards de dollars au T2, soit une hausse de 36 % par rapport à l’année précédente. Les bénéfices de ces cinq entreprises ont été meilleurs que prévu. Leurs produits sont plus que jamais utilisés. Ils disposent des meilleurs modèles économiques de la planète. </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Elles sont de loin les plus grandes entreprises du marché américain, offrent peut-être la meilleure façon d’investir dans les tendances les plus importantes de l’économie mondiale : la transformation digitale et le cloud </a:t>
            </a:r>
            <a:r>
              <a:rPr lang="fr-FR" sz="1000" i="1" dirty="0" err="1">
                <a:solidFill>
                  <a:srgbClr val="B12028"/>
                </a:solidFill>
                <a:latin typeface="Segoe UI" panose="020B0502040204020203" pitchFamily="34" charset="0"/>
                <a:cs typeface="Segoe UI" panose="020B0502040204020203" pitchFamily="34" charset="0"/>
              </a:rPr>
              <a:t>computing</a:t>
            </a:r>
            <a:r>
              <a:rPr lang="fr-FR" sz="1000" i="1" dirty="0">
                <a:solidFill>
                  <a:srgbClr val="B12028"/>
                </a:solidFill>
                <a:latin typeface="Segoe UI" panose="020B0502040204020203" pitchFamily="34" charset="0"/>
                <a:cs typeface="Segoe UI" panose="020B0502040204020203" pitchFamily="34" charset="0"/>
              </a:rPr>
              <a:t>, et représentent l’avenir de la communication, du divertissement, du commerce et du travail.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Ce que ces entreprises ont en commun, c’est qu’en tant que propriétaires de plateformes, elles ne détiennent pas l’offre, elles l’agrègent. Cette offre doit concourir à un public aux dépens du fournisseur. C’est ce qui leur donne le pouvoir. Amazon vend 500 millions de produits (</a:t>
            </a:r>
            <a:r>
              <a:rPr lang="fr-FR" sz="1000" dirty="0" err="1">
                <a:solidFill>
                  <a:srgbClr val="4A4F54"/>
                </a:solidFill>
                <a:latin typeface="Segoe UI Semilight" panose="020B0402040204020203" pitchFamily="34" charset="0"/>
                <a:cs typeface="Segoe UI Semilight" panose="020B0402040204020203" pitchFamily="34" charset="0"/>
              </a:rPr>
              <a:t>Walmart</a:t>
            </a:r>
            <a:r>
              <a:rPr lang="fr-FR" sz="1000" dirty="0">
                <a:solidFill>
                  <a:srgbClr val="4A4F54"/>
                </a:solidFill>
                <a:latin typeface="Segoe UI Semilight" panose="020B0402040204020203" pitchFamily="34" charset="0"/>
                <a:cs typeface="Segoe UI Semilight" panose="020B0402040204020203" pitchFamily="34" charset="0"/>
              </a:rPr>
              <a:t> dispose encore de moins de 5 pour cent de ce chiffre) et chacun des produits d’Amazon rivalise pour capter l’attention, les équipes essayant d’optimiser leurs produits pour rester au sommet. Google indexe désormais plus de 130 billions de pages web individuelles. YouTube ne crée pas la grande majorité de son contenu, il l’héberge. Il offre une place pour l’agréger, si bien que tous les coûts sont à la charge des fournisseurs de contenu. </a:t>
            </a:r>
            <a:r>
              <a:rPr lang="fr-FR" sz="1000" dirty="0" err="1">
                <a:solidFill>
                  <a:srgbClr val="4A4F54"/>
                </a:solidFill>
                <a:latin typeface="Segoe UI Semilight" panose="020B0402040204020203" pitchFamily="34" charset="0"/>
                <a:cs typeface="Segoe UI Semilight" panose="020B0402040204020203" pitchFamily="34" charset="0"/>
              </a:rPr>
              <a:t>Walmart</a:t>
            </a:r>
            <a:r>
              <a:rPr lang="fr-FR" sz="1000" dirty="0">
                <a:solidFill>
                  <a:srgbClr val="4A4F54"/>
                </a:solidFill>
                <a:latin typeface="Segoe UI Semilight" panose="020B0402040204020203" pitchFamily="34" charset="0"/>
                <a:cs typeface="Segoe UI Semilight" panose="020B0402040204020203" pitchFamily="34" charset="0"/>
              </a:rPr>
              <a:t> doit collecter, stocker et commercialiser chacun de ses produits, Amazon ne fait rien de tout cela. C’est pourquoi Amazon est valorisé à un chiffre presque trois fois supérieur à la valeur de </a:t>
            </a:r>
            <a:r>
              <a:rPr lang="fr-FR" sz="1000" dirty="0" err="1">
                <a:solidFill>
                  <a:srgbClr val="4A4F54"/>
                </a:solidFill>
                <a:latin typeface="Segoe UI Semilight" panose="020B0402040204020203" pitchFamily="34" charset="0"/>
                <a:cs typeface="Segoe UI Semilight" panose="020B0402040204020203" pitchFamily="34" charset="0"/>
              </a:rPr>
              <a:t>Walmart</a:t>
            </a:r>
            <a:r>
              <a:rPr lang="fr-FR" sz="1000" dirty="0">
                <a:solidFill>
                  <a:srgbClr val="4A4F54"/>
                </a:solidFill>
                <a:latin typeface="Segoe UI Semilight" panose="020B0402040204020203" pitchFamily="34" charset="0"/>
                <a:cs typeface="Segoe UI Semilight" panose="020B0402040204020203" pitchFamily="34" charset="0"/>
              </a:rPr>
              <a:t>, autrefois l’entreprise la plus rentable au monde. Apple affiche désormais une valorisation supérieure à celle des 30 sociétés de l’indice DAX allemand. Cette entreprise n’est désormais pas très loin de l’ensemble des 40 entreprises de l’indice CAC français. Au début du XXI</a:t>
            </a:r>
            <a:r>
              <a:rPr lang="fr-FR" sz="1000" baseline="30000" dirty="0">
                <a:solidFill>
                  <a:srgbClr val="4A4F54"/>
                </a:solidFill>
                <a:latin typeface="Segoe UI Semilight" panose="020B0402040204020203" pitchFamily="34" charset="0"/>
                <a:cs typeface="Segoe UI Semilight" panose="020B0402040204020203" pitchFamily="34" charset="0"/>
              </a:rPr>
              <a:t>e</a:t>
            </a:r>
            <a:r>
              <a:rPr lang="fr-FR" sz="1000" dirty="0">
                <a:solidFill>
                  <a:srgbClr val="4A4F54"/>
                </a:solidFill>
                <a:latin typeface="Segoe UI Semilight" panose="020B0402040204020203" pitchFamily="34" charset="0"/>
                <a:cs typeface="Segoe UI Semilight" panose="020B0402040204020203" pitchFamily="34" charset="0"/>
              </a:rPr>
              <a:t> siècle, 41 des 100 entreprises les plus rentables au monde étaient basées en Europe. Aujourd’hui, ce nombre est tombé à 15. Les pertes de l’Europe sont en partie imputables à l’essor de la Chine. Pourtant, les entreprises américaines sont parvenues à maintenir et à accroître leur part de marché. Quelle est la raison à cela ? C’est l’essor des titans de la technologie à grosse capitalisation.</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Mais les actions, dans leur ensemble, semblent néanmoins surévaluées. Et le fait que les actions sous-évaluées sous-performent la croissance nous indique que les investisseurs ne croient pas à la reprise.</a:t>
            </a:r>
          </a:p>
        </p:txBody>
      </p:sp>
      <p:sp>
        <p:nvSpPr>
          <p:cNvPr id="17" name="Rectangle 16">
            <a:extLst>
              <a:ext uri="{FF2B5EF4-FFF2-40B4-BE49-F238E27FC236}">
                <a16:creationId xmlns:a16="http://schemas.microsoft.com/office/drawing/2014/main" id="{3A4FD589-FDAA-7A40-9A13-C21D46B8B277}"/>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 Box 2">
            <a:extLst>
              <a:ext uri="{FF2B5EF4-FFF2-40B4-BE49-F238E27FC236}">
                <a16:creationId xmlns:a16="http://schemas.microsoft.com/office/drawing/2014/main" id="{54B9308A-9501-5945-A41C-A0C2DCD89850}"/>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19" name="Image 18" descr="Une image contenant arts de la table, assiette, alimentation, dessin&#10;&#10;Description générée automatiquement">
            <a:extLst>
              <a:ext uri="{FF2B5EF4-FFF2-40B4-BE49-F238E27FC236}">
                <a16:creationId xmlns:a16="http://schemas.microsoft.com/office/drawing/2014/main" id="{41A66C0B-738B-AC49-B3DE-F09841DF6C94}"/>
              </a:ext>
            </a:extLst>
          </p:cNvPr>
          <p:cNvPicPr>
            <a:picLocks noChangeAspect="1"/>
          </p:cNvPicPr>
          <p:nvPr/>
        </p:nvPicPr>
        <p:blipFill>
          <a:blip r:embed="rId2"/>
          <a:stretch>
            <a:fillRect/>
          </a:stretch>
        </p:blipFill>
        <p:spPr>
          <a:xfrm>
            <a:off x="364642" y="529793"/>
            <a:ext cx="1433514" cy="402018"/>
          </a:xfrm>
          <a:prstGeom prst="rect">
            <a:avLst/>
          </a:prstGeom>
        </p:spPr>
      </p:pic>
      <p:sp>
        <p:nvSpPr>
          <p:cNvPr id="9" name="AutoShape 4" descr="Covid condemns value investing to worst run in two centuries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0" y="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5">
            <a:extLst>
              <a:ext uri="{FF2B5EF4-FFF2-40B4-BE49-F238E27FC236}">
                <a16:creationId xmlns:a16="http://schemas.microsoft.com/office/drawing/2014/main" id="{11A3DC5C-5ED4-B640-BA9A-313635080FAD}"/>
              </a:ext>
            </a:extLst>
          </p:cNvPr>
          <p:cNvSpPr/>
          <p:nvPr/>
        </p:nvSpPr>
        <p:spPr>
          <a:xfrm>
            <a:off x="3886716" y="9781859"/>
            <a:ext cx="3339147" cy="214418"/>
          </a:xfrm>
          <a:prstGeom prst="rect">
            <a:avLst/>
          </a:prstGeom>
        </p:spPr>
        <p:txBody>
          <a:bodyPr wrap="square">
            <a:spAutoFit/>
          </a:bodyPr>
          <a:lstStyle/>
          <a:p>
            <a:pPr algn="r">
              <a:lnSpc>
                <a:spcPct val="107000"/>
              </a:lnSpc>
              <a:spcAft>
                <a:spcPts val="800"/>
              </a:spcAft>
            </a:pPr>
            <a:r>
              <a:rPr lang="fr-FR" sz="80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Source : Arbor Research</a:t>
            </a:r>
          </a:p>
        </p:txBody>
      </p:sp>
      <p:sp>
        <p:nvSpPr>
          <p:cNvPr id="20" name="Rectangle 19">
            <a:extLst>
              <a:ext uri="{FF2B5EF4-FFF2-40B4-BE49-F238E27FC236}">
                <a16:creationId xmlns:a16="http://schemas.microsoft.com/office/drawing/2014/main" id="{300937ED-CEF3-4E41-9BD1-C2CE850928F2}"/>
              </a:ext>
            </a:extLst>
          </p:cNvPr>
          <p:cNvSpPr/>
          <p:nvPr/>
        </p:nvSpPr>
        <p:spPr>
          <a:xfrm>
            <a:off x="298583" y="6745171"/>
            <a:ext cx="6927279" cy="369332"/>
          </a:xfrm>
          <a:prstGeom prst="rect">
            <a:avLst/>
          </a:prstGeom>
        </p:spPr>
        <p:txBody>
          <a:bodyPr wrap="square">
            <a:spAutoFit/>
          </a:bodyPr>
          <a:lstStyle/>
          <a:p>
            <a:pPr>
              <a:defRPr/>
            </a:pPr>
            <a:r>
              <a:rPr lang="fr-FR" sz="900" b="1" dirty="0">
                <a:solidFill>
                  <a:srgbClr val="B12028"/>
                </a:solidFill>
                <a:latin typeface="Segoe UI Semibold" panose="020B0502040204020203" pitchFamily="34" charset="0"/>
                <a:cs typeface="Segoe UI Semibold" panose="020B0502040204020203" pitchFamily="34" charset="0"/>
              </a:rPr>
              <a:t>Apple, Microsoft, Alphabet, Amazon et Facebook représentent désormais près d’un quart de la capitalisation boursière totale du S&amp;P 500</a:t>
            </a:r>
          </a:p>
        </p:txBody>
      </p:sp>
      <p:grpSp>
        <p:nvGrpSpPr>
          <p:cNvPr id="14" name="Group 13"/>
          <p:cNvGrpSpPr/>
          <p:nvPr/>
        </p:nvGrpSpPr>
        <p:grpSpPr>
          <a:xfrm>
            <a:off x="310384" y="7104511"/>
            <a:ext cx="7013448" cy="3160776"/>
            <a:chOff x="234696" y="6632448"/>
            <a:chExt cx="7013448" cy="3160776"/>
          </a:xfrm>
        </p:grpSpPr>
        <p:pic>
          <p:nvPicPr>
            <p:cNvPr id="15" name="Picture 14"/>
            <p:cNvPicPr>
              <a:picLocks noChangeAspect="1"/>
            </p:cNvPicPr>
            <p:nvPr/>
          </p:nvPicPr>
          <p:blipFill>
            <a:blip r:embed="rId3"/>
            <a:stretch>
              <a:fillRect/>
            </a:stretch>
          </p:blipFill>
          <p:spPr>
            <a:xfrm>
              <a:off x="234696" y="6632448"/>
              <a:ext cx="7013448" cy="3160776"/>
            </a:xfrm>
            <a:prstGeom prst="rect">
              <a:avLst/>
            </a:prstGeom>
          </p:spPr>
        </p:pic>
        <p:sp>
          <p:nvSpPr>
            <p:cNvPr id="21" name="Rectangle 20"/>
            <p:cNvSpPr/>
            <p:nvPr/>
          </p:nvSpPr>
          <p:spPr>
            <a:xfrm>
              <a:off x="2749296" y="6678168"/>
              <a:ext cx="1929384" cy="219456"/>
            </a:xfrm>
            <a:prstGeom prst="rect">
              <a:avLst/>
            </a:prstGeom>
            <a:solidFill>
              <a:schemeClr val="bg1"/>
            </a:solidFill>
          </p:spPr>
          <p:txBody>
            <a:bodyPr lIns="0" tIns="0" rIns="0" bIns="0">
              <a:noAutofit/>
            </a:bodyPr>
            <a:lstStyle/>
            <a:p>
              <a:pPr indent="0"/>
              <a:r>
                <a:rPr lang="fr-FR" sz="1300" b="1">
                  <a:latin typeface="Times New Roman" panose="02020603050405020304" pitchFamily="18" charset="0"/>
                  <a:cs typeface="Times New Roman" panose="02020603050405020304" pitchFamily="18" charset="0"/>
                </a:rPr>
                <a:t>Croissance vs Valeur</a:t>
              </a:r>
            </a:p>
          </p:txBody>
        </p:sp>
        <p:sp>
          <p:nvSpPr>
            <p:cNvPr id="22" name="Rectangle 21"/>
            <p:cNvSpPr/>
            <p:nvPr/>
          </p:nvSpPr>
          <p:spPr>
            <a:xfrm>
              <a:off x="734568" y="6885432"/>
              <a:ext cx="505968" cy="140208"/>
            </a:xfrm>
            <a:prstGeom prst="rect">
              <a:avLst/>
            </a:prstGeom>
            <a:solidFill>
              <a:schemeClr val="bg1"/>
            </a:solidFill>
          </p:spPr>
          <p:txBody>
            <a:bodyPr lIns="0" tIns="0" rIns="0" bIns="0">
              <a:noAutofit/>
            </a:bodyPr>
            <a:lstStyle/>
            <a:p>
              <a:pPr indent="0"/>
              <a:r>
                <a:rPr lang="fr-FR" sz="700" b="1">
                  <a:latin typeface="Arial" panose="020B0604020202020204" pitchFamily="34" charset="0"/>
                  <a:cs typeface="Arial" panose="020B0604020202020204" pitchFamily="34" charset="0"/>
                </a:rPr>
                <a:t>Schéma 5.</a:t>
              </a:r>
            </a:p>
          </p:txBody>
        </p:sp>
        <p:sp>
          <p:nvSpPr>
            <p:cNvPr id="23" name="Rectangle 22"/>
            <p:cNvSpPr/>
            <p:nvPr/>
          </p:nvSpPr>
          <p:spPr>
            <a:xfrm>
              <a:off x="932688" y="7095744"/>
              <a:ext cx="3919728" cy="134112"/>
            </a:xfrm>
            <a:prstGeom prst="rect">
              <a:avLst/>
            </a:prstGeom>
            <a:solidFill>
              <a:schemeClr val="bg1"/>
            </a:solidFill>
          </p:spPr>
          <p:txBody>
            <a:bodyPr lIns="0" tIns="0" rIns="0" bIns="0">
              <a:noAutofit/>
            </a:bodyPr>
            <a:lstStyle/>
            <a:p>
              <a:pPr indent="0" algn="just"/>
              <a:r>
                <a:rPr lang="fr-FR" sz="700" b="1">
                  <a:latin typeface="Arial" panose="020B0604020202020204" pitchFamily="34" charset="0"/>
                  <a:cs typeface="Arial" panose="020B0604020202020204" pitchFamily="34" charset="0"/>
                </a:rPr>
                <a:t>S&amp;P 500 CROISSANCE &amp; VALEUR DE L’INDICE DES PRIX PAR RAPPORT AU S&amp;P 500</a:t>
              </a:r>
            </a:p>
          </p:txBody>
        </p:sp>
        <p:sp>
          <p:nvSpPr>
            <p:cNvPr id="24" name="Rectangle 23"/>
            <p:cNvSpPr/>
            <p:nvPr/>
          </p:nvSpPr>
          <p:spPr>
            <a:xfrm>
              <a:off x="3453384" y="7543800"/>
              <a:ext cx="1197864" cy="109728"/>
            </a:xfrm>
            <a:prstGeom prst="rect">
              <a:avLst/>
            </a:prstGeom>
            <a:solidFill>
              <a:srgbClr val="FFFFE7"/>
            </a:solidFill>
          </p:spPr>
          <p:txBody>
            <a:bodyPr lIns="0" tIns="0" rIns="0" bIns="0">
              <a:noAutofit/>
            </a:bodyPr>
            <a:lstStyle/>
            <a:p>
              <a:pPr indent="0"/>
              <a:r>
                <a:rPr lang="fr-FR" sz="700" b="1">
                  <a:latin typeface="Arial" panose="020B0604020202020204" pitchFamily="34" charset="0"/>
                  <a:cs typeface="Arial" panose="020B0604020202020204" pitchFamily="34" charset="0"/>
                </a:rPr>
                <a:t>Par rapport au S&amp;P 500*</a:t>
              </a:r>
            </a:p>
          </p:txBody>
        </p:sp>
        <p:sp>
          <p:nvSpPr>
            <p:cNvPr id="25" name="Rectangle 24"/>
            <p:cNvSpPr/>
            <p:nvPr/>
          </p:nvSpPr>
          <p:spPr>
            <a:xfrm>
              <a:off x="3715512" y="7656576"/>
              <a:ext cx="356616" cy="94488"/>
            </a:xfrm>
            <a:prstGeom prst="rect">
              <a:avLst/>
            </a:prstGeom>
            <a:solidFill>
              <a:srgbClr val="FFFFE7"/>
            </a:solidFill>
          </p:spPr>
          <p:txBody>
            <a:bodyPr lIns="0" tIns="0" rIns="0" bIns="0">
              <a:noAutofit/>
            </a:bodyPr>
            <a:lstStyle/>
            <a:p>
              <a:pPr indent="0"/>
              <a:r>
                <a:rPr lang="fr-FR" sz="700">
                  <a:latin typeface="Arial" panose="020B0604020202020204" pitchFamily="34" charset="0"/>
                  <a:cs typeface="Arial" panose="020B0604020202020204" pitchFamily="34" charset="0"/>
                </a:rPr>
                <a:t>Croissance</a:t>
              </a:r>
            </a:p>
          </p:txBody>
        </p:sp>
        <p:sp>
          <p:nvSpPr>
            <p:cNvPr id="26" name="Rectangle 25"/>
            <p:cNvSpPr/>
            <p:nvPr/>
          </p:nvSpPr>
          <p:spPr>
            <a:xfrm>
              <a:off x="3718560" y="7744968"/>
              <a:ext cx="280416" cy="100584"/>
            </a:xfrm>
            <a:prstGeom prst="rect">
              <a:avLst/>
            </a:prstGeom>
            <a:solidFill>
              <a:srgbClr val="FFFFE7"/>
            </a:solidFill>
          </p:spPr>
          <p:txBody>
            <a:bodyPr lIns="0" tIns="0" rIns="0" bIns="0">
              <a:noAutofit/>
            </a:bodyPr>
            <a:lstStyle/>
            <a:p>
              <a:pPr indent="0"/>
              <a:r>
                <a:rPr lang="fr-FR" sz="700">
                  <a:latin typeface="Arial" panose="020B0604020202020204" pitchFamily="34" charset="0"/>
                  <a:cs typeface="Arial" panose="020B0604020202020204" pitchFamily="34" charset="0"/>
                </a:rPr>
                <a:t>Valeur</a:t>
              </a:r>
            </a:p>
          </p:txBody>
        </p:sp>
        <p:sp>
          <p:nvSpPr>
            <p:cNvPr id="28" name="Rectangle 27"/>
            <p:cNvSpPr/>
            <p:nvPr/>
          </p:nvSpPr>
          <p:spPr>
            <a:xfrm>
              <a:off x="557784" y="9503664"/>
              <a:ext cx="3858768" cy="201168"/>
            </a:xfrm>
            <a:prstGeom prst="rect">
              <a:avLst/>
            </a:prstGeom>
            <a:solidFill>
              <a:schemeClr val="bg1"/>
            </a:solidFill>
          </p:spPr>
          <p:txBody>
            <a:bodyPr lIns="0" tIns="0" rIns="0" bIns="0">
              <a:noAutofit/>
            </a:bodyPr>
            <a:lstStyle/>
            <a:p>
              <a:pPr marL="63500">
                <a:lnSpc>
                  <a:spcPts val="552"/>
                </a:lnSpc>
                <a:tabLst>
                  <a:tab pos="177800" algn="l"/>
                </a:tabLst>
              </a:pPr>
              <a:r>
                <a:rPr lang="fr-FR" sz="600">
                  <a:latin typeface="Times New Roman" panose="02020603050405020304" pitchFamily="18" charset="0"/>
                  <a:cs typeface="Times New Roman" panose="02020603050405020304" pitchFamily="18" charset="0"/>
                </a:rPr>
                <a:t>*	La hausse (baisse) indique que l’indice surperforme (sous-performe) le S&amp;P 500.</a:t>
              </a:r>
            </a:p>
            <a:p>
              <a:pPr marL="177800">
                <a:lnSpc>
                  <a:spcPts val="552"/>
                </a:lnSpc>
              </a:pPr>
              <a:r>
                <a:rPr lang="fr-FR" sz="600">
                  <a:latin typeface="Times New Roman" panose="02020603050405020304" pitchFamily="18" charset="0"/>
                  <a:cs typeface="Times New Roman" panose="02020603050405020304" pitchFamily="18" charset="0"/>
                </a:rPr>
                <a:t>Source : Standard &amp; Poor's et Haver Analytics</a:t>
              </a:r>
            </a:p>
          </p:txBody>
        </p:sp>
        <p:sp>
          <p:nvSpPr>
            <p:cNvPr id="29" name="Rectangle 28"/>
            <p:cNvSpPr/>
            <p:nvPr/>
          </p:nvSpPr>
          <p:spPr>
            <a:xfrm>
              <a:off x="728472" y="9244584"/>
              <a:ext cx="536448" cy="85344"/>
            </a:xfrm>
            <a:prstGeom prst="rect">
              <a:avLst/>
            </a:prstGeom>
            <a:solidFill>
              <a:srgbClr val="FFFFE7"/>
            </a:solidFill>
          </p:spPr>
          <p:txBody>
            <a:bodyPr lIns="0" tIns="0" rIns="0" bIns="0">
              <a:noAutofit/>
            </a:bodyPr>
            <a:lstStyle/>
            <a:p>
              <a:pPr indent="0"/>
              <a:r>
                <a:rPr lang="fr-FR" sz="500" i="1">
                  <a:latin typeface="Arial" panose="020B0604020202020204" pitchFamily="34" charset="0"/>
                  <a:cs typeface="Arial" panose="020B0604020202020204" pitchFamily="34" charset="0"/>
                </a:rPr>
                <a:t>Yardeni.com</a:t>
              </a:r>
            </a:p>
          </p:txBody>
        </p:sp>
      </p:grpSp>
      <p:sp>
        <p:nvSpPr>
          <p:cNvPr id="30" name="Rectangle 29">
            <a:extLst>
              <a:ext uri="{FF2B5EF4-FFF2-40B4-BE49-F238E27FC236}">
                <a16:creationId xmlns:a16="http://schemas.microsoft.com/office/drawing/2014/main" id="{3D52C825-846C-A14B-A283-192DC44C8336}"/>
              </a:ext>
            </a:extLst>
          </p:cNvPr>
          <p:cNvSpPr/>
          <p:nvPr/>
        </p:nvSpPr>
        <p:spPr>
          <a:xfrm>
            <a:off x="298584" y="1195822"/>
            <a:ext cx="6882341" cy="736355"/>
          </a:xfrm>
          <a:prstGeom prst="rect">
            <a:avLst/>
          </a:prstGeom>
        </p:spPr>
        <p:txBody>
          <a:bodyPr wrap="square">
            <a:spAutoFit/>
          </a:bodyPr>
          <a:lstStyle/>
          <a:p>
            <a:pPr algn="just">
              <a:lnSpc>
                <a:spcPct val="107000"/>
              </a:lnSpc>
              <a:spcAft>
                <a:spcPts val="400"/>
              </a:spcAft>
            </a:pPr>
            <a:r>
              <a:rPr lang="fr-FR" sz="2000" b="1" dirty="0">
                <a:solidFill>
                  <a:srgbClr val="847770"/>
                </a:solidFill>
                <a:latin typeface="Constantia" panose="02030602050306030303" pitchFamily="18" charset="0"/>
                <a:ea typeface="Calibri" panose="020F0502020204030204" pitchFamily="34" charset="0"/>
                <a:cs typeface="Times New Roman" panose="02020603050405020304" pitchFamily="18" charset="0"/>
              </a:rPr>
              <a:t>Marché actions :</a:t>
            </a:r>
            <a:r>
              <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 il s’avère onéreux et les investisseurs ne croient pas à la reprise</a:t>
            </a:r>
            <a:endPar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298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CAE85F-68FF-BB4D-8842-863DD95B7967}"/>
              </a:ext>
            </a:extLst>
          </p:cNvPr>
          <p:cNvSpPr>
            <a:spLocks noGrp="1"/>
          </p:cNvSpPr>
          <p:nvPr>
            <p:ph type="sldNum" sz="quarter" idx="12"/>
          </p:nvPr>
        </p:nvSpPr>
        <p:spPr>
          <a:xfrm>
            <a:off x="5524936" y="10112929"/>
            <a:ext cx="1700927" cy="569240"/>
          </a:xfrm>
        </p:spPr>
        <p:txBody>
          <a:bodyPr/>
          <a:lstStyle/>
          <a:p>
            <a:fld id="{7D57F2D4-63F4-5844-A9A4-0813A9D7B39F}" type="slidenum">
              <a:rPr lang="fr-FR" sz="800" smtClean="0"/>
              <a:pPr/>
              <a:t>6</a:t>
            </a:fld>
            <a:endParaRPr lang="fr-FR" sz="800"/>
          </a:p>
        </p:txBody>
      </p:sp>
      <p:sp>
        <p:nvSpPr>
          <p:cNvPr id="2" name="Rectangle 1">
            <a:extLst>
              <a:ext uri="{FF2B5EF4-FFF2-40B4-BE49-F238E27FC236}">
                <a16:creationId xmlns:a16="http://schemas.microsoft.com/office/drawing/2014/main" id="{C49EF71D-F5E3-D843-83DC-241682028BAB}"/>
              </a:ext>
            </a:extLst>
          </p:cNvPr>
          <p:cNvSpPr/>
          <p:nvPr/>
        </p:nvSpPr>
        <p:spPr>
          <a:xfrm>
            <a:off x="297770" y="2007769"/>
            <a:ext cx="3514781" cy="8730595"/>
          </a:xfrm>
          <a:prstGeom prst="rect">
            <a:avLst/>
          </a:prstGeom>
        </p:spPr>
        <p:txBody>
          <a:bodyPr wrap="square">
            <a:spAutoFit/>
          </a:bodyPr>
          <a:lstStyle/>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En juin, l’euro s’échangeait aux alentours du 1,20 $. Le sentiment à l’égard du risque était à l’époque complètement différent de celui de ces jours-ci : Ralentissement des économies en Chine et en Europe, hausse des prix préjudiciable à l’offre, crise de l’énergie, crise de la dette des marchés émergents et durcissement de ton de Powell.</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Dans l’ensemble, l’évolution du mois dernier augmente la probabilité d’un scénario de stagflation. Historiquement, la hausse de l’inflation et la hausse des rendements obligataires ont toujours été une combinaison mortelle pour les actifs risqués. La hausse du dollar s’explique par une migration constante, voire franche, vers la sécurité aux États-Unis.</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Dans les pays développés, le yen japonais et le franc suisse, considérés comme des valeurs de sécurité régionales, se sont affaiblis face au dollar américain. Ces pays et leurs partenaires commerciaux régionaux sont plus vulnérables à la hausse des prix de l’énergie et à la stagflation. Il en va de même pour les partenaires commerciaux régionaux et les plus importants des États-Unis. Le peso mexicain et le dollar canadien sont également plus faibles face au dollar américain.</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Dans les pays en développement, l’appréciation du dollar réduit l’attrait des opérations de portage sur les marchés émergents, ce qui a amené les investisseurs à enregistrer leur plus forte perte mensuelle en 18 mois. Un indice qui mesure le retour de l’emprunt en dollars et de l’investissement des fonds dans huit devises à haut rendement, telles que la livre turque, le real brésilien et la roupie indonésienne, a perdu 3,3 % en septembre, la plus forte baisse depuis mars 2020.</a:t>
            </a:r>
          </a:p>
          <a:p>
            <a:pPr algn="just">
              <a:lnSpc>
                <a:spcPct val="107000"/>
              </a:lnSpc>
              <a:spcAft>
                <a:spcPts val="800"/>
              </a:spcAft>
              <a:defRPr/>
            </a:pPr>
            <a:r>
              <a:rPr lang="fr-FR" sz="1000" i="1" dirty="0">
                <a:solidFill>
                  <a:srgbClr val="B12028"/>
                </a:solidFill>
                <a:latin typeface="Segoe UI" panose="020B0502040204020203" pitchFamily="34" charset="0"/>
                <a:cs typeface="Segoe UI" panose="020B0502040204020203" pitchFamily="34" charset="0"/>
              </a:rPr>
              <a:t>Quant à l’or… Nous avons entendu un fervent des crypto-monnaies (et très grand et agressif investisseur en crypto-monnaies) déclarer cette semaine : « Le Bitcoin a effectivement remplacé l’or ».</a:t>
            </a:r>
          </a:p>
          <a:p>
            <a:pPr algn="just">
              <a:lnSpc>
                <a:spcPct val="107000"/>
              </a:lnSpc>
              <a:spcAft>
                <a:spcPts val="800"/>
              </a:spcAft>
              <a:defRPr/>
            </a:pPr>
            <a:r>
              <a:rPr lang="fr-FR" sz="1000" dirty="0">
                <a:solidFill>
                  <a:srgbClr val="4A4F54"/>
                </a:solidFill>
                <a:latin typeface="Segoe UI Semilight" panose="020B0402040204020203" pitchFamily="34" charset="0"/>
                <a:cs typeface="Segoe UI Semilight" panose="020B0402040204020203" pitchFamily="34" charset="0"/>
              </a:rPr>
              <a:t>Nous ne sommes pas convaincus que c’est tout à fait vrai. Tout l’or dans le monde qui a été extrait peut être contenu dans une piscine olympique. Les plus grandes banques centrales et commerciales du monde en contrôlent la plupart. Si les investisseurs souhaitent sortir des actifs du système financier, acheter de l’or ne satisfait pas nécessairement cette volonté. Il peut s’avérer raisonnable d’envisager d’acheter de l’or en tant qu’actif corporel, mais il n’a échappé à personne que la valeur du dollar investi dans les crypto-monnaies a augmenté à plus de 1 600 milliards $.  De plus, la capacité à engager une transaction de taille significative avec l’or semble se révéler plus problématique. Cependant, avec la crypto-monnaie, cela semble plus facile. </a:t>
            </a:r>
          </a:p>
          <a:p>
            <a:pPr algn="just">
              <a:lnSpc>
                <a:spcPct val="107000"/>
              </a:lnSpc>
              <a:spcAft>
                <a:spcPts val="800"/>
              </a:spcAft>
              <a:defRPr/>
            </a:pPr>
            <a:endParaRPr lang="fr-CH" altLang="en-US" sz="1050" i="1" dirty="0">
              <a:solidFill>
                <a:srgbClr val="B12028"/>
              </a:solidFill>
              <a:latin typeface="Segoe UI" panose="020B0502040204020203" pitchFamily="34" charset="0"/>
              <a:cs typeface="Segoe UI" panose="020B0502040204020203" pitchFamily="34" charset="0"/>
            </a:endParaRPr>
          </a:p>
          <a:p>
            <a:pPr algn="just">
              <a:lnSpc>
                <a:spcPct val="107000"/>
              </a:lnSpc>
              <a:spcAft>
                <a:spcPts val="800"/>
              </a:spcAft>
              <a:defRPr/>
            </a:pPr>
            <a:endParaRPr lang="en-US" altLang="en-US" sz="1050" dirty="0">
              <a:solidFill>
                <a:srgbClr val="4A4F54"/>
              </a:solidFill>
              <a:latin typeface="Segoe UI Semilight" panose="020B0402040204020203" pitchFamily="34" charset="0"/>
              <a:cs typeface="Segoe UI Semilight" panose="020B0402040204020203" pitchFamily="34" charset="0"/>
            </a:endParaRPr>
          </a:p>
        </p:txBody>
      </p:sp>
      <p:sp>
        <p:nvSpPr>
          <p:cNvPr id="17" name="Rectangle 16">
            <a:extLst>
              <a:ext uri="{FF2B5EF4-FFF2-40B4-BE49-F238E27FC236}">
                <a16:creationId xmlns:a16="http://schemas.microsoft.com/office/drawing/2014/main" id="{3A4FD589-FDAA-7A40-9A13-C21D46B8B277}"/>
              </a:ext>
            </a:extLst>
          </p:cNvPr>
          <p:cNvSpPr/>
          <p:nvPr/>
        </p:nvSpPr>
        <p:spPr>
          <a:xfrm>
            <a:off x="1913862" y="559289"/>
            <a:ext cx="5645813" cy="378000"/>
          </a:xfrm>
          <a:prstGeom prst="rect">
            <a:avLst/>
          </a:pr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ext Box 2">
            <a:extLst>
              <a:ext uri="{FF2B5EF4-FFF2-40B4-BE49-F238E27FC236}">
                <a16:creationId xmlns:a16="http://schemas.microsoft.com/office/drawing/2014/main" id="{54B9308A-9501-5945-A41C-A0C2DCD89850}"/>
              </a:ext>
            </a:extLst>
          </p:cNvPr>
          <p:cNvSpPr txBox="1">
            <a:spLocks noChangeArrowheads="1"/>
          </p:cNvSpPr>
          <p:nvPr/>
        </p:nvSpPr>
        <p:spPr bwMode="auto">
          <a:xfrm>
            <a:off x="2043727" y="592630"/>
            <a:ext cx="5280105" cy="276343"/>
          </a:xfrm>
          <a:prstGeom prst="rect">
            <a:avLst/>
          </a:prstGeom>
          <a:noFill/>
          <a:ln w="317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solidFill>
                  <a:schemeClr val="bg1"/>
                </a:solidFill>
                <a:latin typeface="Segoe UI Semibold" panose="020B0502040204020203" pitchFamily="34" charset="0"/>
                <a:ea typeface="Calibri" panose="020F0502020204030204" pitchFamily="34" charset="0"/>
                <a:cs typeface="Segoe UI Semibold" panose="020B0502040204020203" pitchFamily="34" charset="0"/>
              </a:rPr>
              <a:t>Newsletter – Consolidation d’automne | Octobre 2021</a:t>
            </a:r>
          </a:p>
        </p:txBody>
      </p:sp>
      <p:pic>
        <p:nvPicPr>
          <p:cNvPr id="19" name="Image 18" descr="Une image contenant arts de la table, assiette, alimentation, dessin&#10;&#10;Description générée automatiquement">
            <a:extLst>
              <a:ext uri="{FF2B5EF4-FFF2-40B4-BE49-F238E27FC236}">
                <a16:creationId xmlns:a16="http://schemas.microsoft.com/office/drawing/2014/main" id="{41A66C0B-738B-AC49-B3DE-F09841DF6C94}"/>
              </a:ext>
            </a:extLst>
          </p:cNvPr>
          <p:cNvPicPr>
            <a:picLocks noChangeAspect="1"/>
          </p:cNvPicPr>
          <p:nvPr/>
        </p:nvPicPr>
        <p:blipFill>
          <a:blip r:embed="rId2"/>
          <a:stretch>
            <a:fillRect/>
          </a:stretch>
        </p:blipFill>
        <p:spPr>
          <a:xfrm>
            <a:off x="364642" y="529793"/>
            <a:ext cx="1433514" cy="402018"/>
          </a:xfrm>
          <a:prstGeom prst="rect">
            <a:avLst/>
          </a:prstGeom>
        </p:spPr>
      </p:pic>
      <p:sp>
        <p:nvSpPr>
          <p:cNvPr id="9" name="AutoShape 4" descr="Covid condemns value investing to worst run in two centuries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0" y="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11A3DC5C-5ED4-B640-BA9A-313635080FAD}"/>
              </a:ext>
            </a:extLst>
          </p:cNvPr>
          <p:cNvSpPr/>
          <p:nvPr/>
        </p:nvSpPr>
        <p:spPr>
          <a:xfrm>
            <a:off x="3831143" y="5192043"/>
            <a:ext cx="3339147" cy="214418"/>
          </a:xfrm>
          <a:prstGeom prst="rect">
            <a:avLst/>
          </a:prstGeom>
        </p:spPr>
        <p:txBody>
          <a:bodyPr wrap="square">
            <a:spAutoFit/>
          </a:bodyPr>
          <a:lstStyle/>
          <a:p>
            <a:pPr algn="r">
              <a:lnSpc>
                <a:spcPct val="107000"/>
              </a:lnSpc>
              <a:spcAft>
                <a:spcPts val="800"/>
              </a:spcAft>
            </a:pPr>
            <a:r>
              <a:rPr lang="fr-FR" sz="80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Source : Bloomberg</a:t>
            </a:r>
          </a:p>
        </p:txBody>
      </p:sp>
      <p:sp>
        <p:nvSpPr>
          <p:cNvPr id="15" name="Rectangle 14">
            <a:extLst>
              <a:ext uri="{FF2B5EF4-FFF2-40B4-BE49-F238E27FC236}">
                <a16:creationId xmlns:a16="http://schemas.microsoft.com/office/drawing/2014/main" id="{300937ED-CEF3-4E41-9BD1-C2CE850928F2}"/>
              </a:ext>
            </a:extLst>
          </p:cNvPr>
          <p:cNvSpPr/>
          <p:nvPr/>
        </p:nvSpPr>
        <p:spPr>
          <a:xfrm>
            <a:off x="3848910" y="2007769"/>
            <a:ext cx="3207280" cy="369332"/>
          </a:xfrm>
          <a:prstGeom prst="rect">
            <a:avLst/>
          </a:prstGeom>
        </p:spPr>
        <p:txBody>
          <a:bodyPr wrap="square">
            <a:spAutoFit/>
          </a:bodyPr>
          <a:lstStyle/>
          <a:p>
            <a:pPr>
              <a:defRPr/>
            </a:pPr>
            <a:r>
              <a:rPr lang="fr-FR" sz="900" b="1" dirty="0">
                <a:solidFill>
                  <a:srgbClr val="B12028"/>
                </a:solidFill>
                <a:latin typeface="Segoe UI Semibold" panose="020B0502040204020203" pitchFamily="34" charset="0"/>
                <a:cs typeface="Segoe UI Semibold" panose="020B0502040204020203" pitchFamily="34" charset="0"/>
              </a:rPr>
              <a:t>Le dollar américain franchit le haut de sa fourchette récente</a:t>
            </a:r>
          </a:p>
        </p:txBody>
      </p:sp>
      <p:sp>
        <p:nvSpPr>
          <p:cNvPr id="16" name="Rectangle 15">
            <a:extLst>
              <a:ext uri="{FF2B5EF4-FFF2-40B4-BE49-F238E27FC236}">
                <a16:creationId xmlns:a16="http://schemas.microsoft.com/office/drawing/2014/main" id="{11A3DC5C-5ED4-B640-BA9A-313635080FAD}"/>
              </a:ext>
            </a:extLst>
          </p:cNvPr>
          <p:cNvSpPr/>
          <p:nvPr/>
        </p:nvSpPr>
        <p:spPr>
          <a:xfrm>
            <a:off x="3828763" y="8951502"/>
            <a:ext cx="3339147" cy="214418"/>
          </a:xfrm>
          <a:prstGeom prst="rect">
            <a:avLst/>
          </a:prstGeom>
        </p:spPr>
        <p:txBody>
          <a:bodyPr wrap="square">
            <a:spAutoFit/>
          </a:bodyPr>
          <a:lstStyle/>
          <a:p>
            <a:pPr algn="r">
              <a:lnSpc>
                <a:spcPct val="107000"/>
              </a:lnSpc>
              <a:spcAft>
                <a:spcPts val="800"/>
              </a:spcAft>
            </a:pPr>
            <a:r>
              <a:rPr lang="fr-FR" sz="800" dirty="0">
                <a:solidFill>
                  <a:srgbClr val="4A4F54"/>
                </a:solidFill>
                <a:latin typeface="Segoe UI Semilight" panose="020B0402040204020203" pitchFamily="34" charset="0"/>
                <a:ea typeface="Calibri" panose="020F0502020204030204" pitchFamily="34" charset="0"/>
                <a:cs typeface="Segoe UI Semilight" panose="020B0402040204020203" pitchFamily="34" charset="0"/>
              </a:rPr>
              <a:t>Source : Bloomberg</a:t>
            </a:r>
          </a:p>
        </p:txBody>
      </p:sp>
      <p:sp>
        <p:nvSpPr>
          <p:cNvPr id="20" name="Rectangle 19">
            <a:extLst>
              <a:ext uri="{FF2B5EF4-FFF2-40B4-BE49-F238E27FC236}">
                <a16:creationId xmlns:a16="http://schemas.microsoft.com/office/drawing/2014/main" id="{300937ED-CEF3-4E41-9BD1-C2CE850928F2}"/>
              </a:ext>
            </a:extLst>
          </p:cNvPr>
          <p:cNvSpPr/>
          <p:nvPr/>
        </p:nvSpPr>
        <p:spPr>
          <a:xfrm>
            <a:off x="3864830" y="5435643"/>
            <a:ext cx="3207280" cy="369332"/>
          </a:xfrm>
          <a:prstGeom prst="rect">
            <a:avLst/>
          </a:prstGeom>
        </p:spPr>
        <p:txBody>
          <a:bodyPr wrap="square">
            <a:spAutoFit/>
          </a:bodyPr>
          <a:lstStyle/>
          <a:p>
            <a:pPr>
              <a:defRPr/>
            </a:pPr>
            <a:r>
              <a:rPr lang="fr-FR" sz="900" b="1">
                <a:solidFill>
                  <a:srgbClr val="B12028"/>
                </a:solidFill>
                <a:latin typeface="Segoe UI Semibold" panose="020B0502040204020203" pitchFamily="34" charset="0"/>
                <a:cs typeface="Segoe UI Semibold" panose="020B0502040204020203" pitchFamily="34" charset="0"/>
              </a:rPr>
              <a:t>Retour à la normale de la corrélation des devises et des taux</a:t>
            </a:r>
          </a:p>
        </p:txBody>
      </p:sp>
      <p:grpSp>
        <p:nvGrpSpPr>
          <p:cNvPr id="40" name="Group 39"/>
          <p:cNvGrpSpPr/>
          <p:nvPr/>
        </p:nvGrpSpPr>
        <p:grpSpPr>
          <a:xfrm>
            <a:off x="3855994" y="2325442"/>
            <a:ext cx="3621024" cy="2871216"/>
            <a:chOff x="3797808" y="2322576"/>
            <a:chExt cx="3621024" cy="2871216"/>
          </a:xfrm>
        </p:grpSpPr>
        <p:pic>
          <p:nvPicPr>
            <p:cNvPr id="41" name="Picture 40"/>
            <p:cNvPicPr>
              <a:picLocks noChangeAspect="1"/>
            </p:cNvPicPr>
            <p:nvPr/>
          </p:nvPicPr>
          <p:blipFill>
            <a:blip r:embed="rId3"/>
            <a:stretch>
              <a:fillRect/>
            </a:stretch>
          </p:blipFill>
          <p:spPr>
            <a:xfrm>
              <a:off x="3797808" y="2322576"/>
              <a:ext cx="3621024" cy="2871216"/>
            </a:xfrm>
            <a:prstGeom prst="rect">
              <a:avLst/>
            </a:prstGeom>
          </p:spPr>
        </p:pic>
        <p:sp>
          <p:nvSpPr>
            <p:cNvPr id="42" name="Rectangle 41"/>
            <p:cNvSpPr/>
            <p:nvPr/>
          </p:nvSpPr>
          <p:spPr>
            <a:xfrm>
              <a:off x="3983735" y="4936744"/>
              <a:ext cx="156141" cy="115824"/>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Oct.</a:t>
              </a:r>
            </a:p>
          </p:txBody>
        </p:sp>
        <p:sp>
          <p:nvSpPr>
            <p:cNvPr id="43" name="Rectangle 42"/>
            <p:cNvSpPr/>
            <p:nvPr/>
          </p:nvSpPr>
          <p:spPr>
            <a:xfrm>
              <a:off x="4230623" y="4942840"/>
              <a:ext cx="197285" cy="109728"/>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Nov.</a:t>
              </a:r>
            </a:p>
          </p:txBody>
        </p:sp>
        <p:sp>
          <p:nvSpPr>
            <p:cNvPr id="44" name="Rectangle 43"/>
            <p:cNvSpPr/>
            <p:nvPr/>
          </p:nvSpPr>
          <p:spPr>
            <a:xfrm>
              <a:off x="4486655" y="4936744"/>
              <a:ext cx="157277" cy="106680"/>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Déc.</a:t>
              </a:r>
            </a:p>
          </p:txBody>
        </p:sp>
        <p:sp>
          <p:nvSpPr>
            <p:cNvPr id="45" name="Rectangle 44"/>
            <p:cNvSpPr/>
            <p:nvPr/>
          </p:nvSpPr>
          <p:spPr>
            <a:xfrm>
              <a:off x="4736591" y="4936744"/>
              <a:ext cx="195374" cy="115824"/>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Jan.</a:t>
              </a:r>
            </a:p>
          </p:txBody>
        </p:sp>
        <p:sp>
          <p:nvSpPr>
            <p:cNvPr id="46" name="Rectangle 45"/>
            <p:cNvSpPr/>
            <p:nvPr/>
          </p:nvSpPr>
          <p:spPr>
            <a:xfrm>
              <a:off x="4968239" y="4930648"/>
              <a:ext cx="179749" cy="128016"/>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Fév.</a:t>
              </a:r>
            </a:p>
          </p:txBody>
        </p:sp>
        <p:sp>
          <p:nvSpPr>
            <p:cNvPr id="47" name="Rectangle 46"/>
            <p:cNvSpPr/>
            <p:nvPr/>
          </p:nvSpPr>
          <p:spPr>
            <a:xfrm>
              <a:off x="5221223" y="4937760"/>
              <a:ext cx="142789" cy="115824"/>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Mars</a:t>
              </a:r>
            </a:p>
          </p:txBody>
        </p:sp>
        <p:sp>
          <p:nvSpPr>
            <p:cNvPr id="48" name="Rectangle 47"/>
            <p:cNvSpPr/>
            <p:nvPr/>
          </p:nvSpPr>
          <p:spPr>
            <a:xfrm>
              <a:off x="5480304" y="4935728"/>
              <a:ext cx="128016" cy="112776"/>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Avr.</a:t>
              </a:r>
            </a:p>
          </p:txBody>
        </p:sp>
        <p:sp>
          <p:nvSpPr>
            <p:cNvPr id="49" name="Rectangle 48"/>
            <p:cNvSpPr/>
            <p:nvPr/>
          </p:nvSpPr>
          <p:spPr>
            <a:xfrm>
              <a:off x="5728851" y="4930648"/>
              <a:ext cx="216023" cy="118872"/>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Mai</a:t>
              </a:r>
            </a:p>
          </p:txBody>
        </p:sp>
        <p:sp>
          <p:nvSpPr>
            <p:cNvPr id="50" name="Rectangle 49"/>
            <p:cNvSpPr/>
            <p:nvPr/>
          </p:nvSpPr>
          <p:spPr>
            <a:xfrm>
              <a:off x="5977127" y="4936744"/>
              <a:ext cx="178973" cy="106680"/>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Juin</a:t>
              </a:r>
            </a:p>
          </p:txBody>
        </p:sp>
        <p:sp>
          <p:nvSpPr>
            <p:cNvPr id="51" name="Rectangle 50"/>
            <p:cNvSpPr/>
            <p:nvPr/>
          </p:nvSpPr>
          <p:spPr>
            <a:xfrm>
              <a:off x="6239256" y="4927600"/>
              <a:ext cx="178308" cy="115824"/>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Juil.</a:t>
              </a:r>
            </a:p>
          </p:txBody>
        </p:sp>
        <p:sp>
          <p:nvSpPr>
            <p:cNvPr id="52" name="Rectangle 51"/>
            <p:cNvSpPr/>
            <p:nvPr/>
          </p:nvSpPr>
          <p:spPr>
            <a:xfrm>
              <a:off x="6489192" y="4930648"/>
              <a:ext cx="262128" cy="112776"/>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Août</a:t>
              </a:r>
            </a:p>
          </p:txBody>
        </p:sp>
        <p:sp>
          <p:nvSpPr>
            <p:cNvPr id="53" name="Rectangle 52"/>
            <p:cNvSpPr/>
            <p:nvPr/>
          </p:nvSpPr>
          <p:spPr>
            <a:xfrm>
              <a:off x="6751319" y="4942840"/>
              <a:ext cx="196870" cy="115824"/>
            </a:xfrm>
            <a:prstGeom prst="rect">
              <a:avLst/>
            </a:prstGeom>
          </p:spPr>
          <p:txBody>
            <a:bodyPr lIns="0" tIns="0" rIns="0" bIns="0">
              <a:noAutofit/>
            </a:bodyPr>
            <a:lstStyle/>
            <a:p>
              <a:pPr indent="0"/>
              <a:r>
                <a:rPr lang="fr-FR" sz="600">
                  <a:latin typeface="Arial" panose="020B0604020202020204" pitchFamily="34" charset="0"/>
                  <a:cs typeface="Arial" panose="020B0604020202020204" pitchFamily="34" charset="0"/>
                </a:rPr>
                <a:t>Sept.</a:t>
              </a:r>
            </a:p>
          </p:txBody>
        </p:sp>
        <p:sp>
          <p:nvSpPr>
            <p:cNvPr id="54" name="Rectangle 53"/>
            <p:cNvSpPr/>
            <p:nvPr/>
          </p:nvSpPr>
          <p:spPr>
            <a:xfrm>
              <a:off x="6260256" y="4002666"/>
              <a:ext cx="360000" cy="72000"/>
            </a:xfrm>
            <a:prstGeom prst="rect">
              <a:avLst/>
            </a:prstGeom>
            <a:solidFill>
              <a:srgbClr val="F1F1F1"/>
            </a:solidFill>
          </p:spPr>
          <p:txBody>
            <a:bodyPr lIns="0" tIns="0" rIns="0" bIns="0">
              <a:noAutofit/>
            </a:bodyPr>
            <a:lstStyle/>
            <a:p>
              <a:pPr indent="0"/>
              <a:r>
                <a:rPr lang="fr-FR" sz="400">
                  <a:latin typeface="Arial" panose="020B0604020202020204" pitchFamily="34" charset="0"/>
                  <a:cs typeface="Arial" panose="020B0604020202020204" pitchFamily="34" charset="0"/>
                </a:rPr>
                <a:t>Indice du dollar US</a:t>
              </a:r>
            </a:p>
          </p:txBody>
        </p:sp>
        <p:sp>
          <p:nvSpPr>
            <p:cNvPr id="55" name="Rectangle 54"/>
            <p:cNvSpPr/>
            <p:nvPr/>
          </p:nvSpPr>
          <p:spPr>
            <a:xfrm>
              <a:off x="6246948" y="4093064"/>
              <a:ext cx="396000" cy="102108"/>
            </a:xfrm>
            <a:prstGeom prst="rect">
              <a:avLst/>
            </a:prstGeom>
            <a:solidFill>
              <a:srgbClr val="F1F1F1"/>
            </a:solidFill>
          </p:spPr>
          <p:txBody>
            <a:bodyPr lIns="0" tIns="0" rIns="0" bIns="0">
              <a:noAutofit/>
            </a:bodyPr>
            <a:lstStyle/>
            <a:p>
              <a:pPr indent="0"/>
              <a:r>
                <a:rPr lang="fr-FR" sz="400">
                  <a:latin typeface="Arial" panose="020B0604020202020204" pitchFamily="34" charset="0"/>
                  <a:cs typeface="Arial" panose="020B0604020202020204" pitchFamily="34" charset="0"/>
                </a:rPr>
                <a:t>Pic le 29/09/21</a:t>
              </a:r>
            </a:p>
          </p:txBody>
        </p:sp>
        <p:sp>
          <p:nvSpPr>
            <p:cNvPr id="56" name="Rectangle 55"/>
            <p:cNvSpPr/>
            <p:nvPr/>
          </p:nvSpPr>
          <p:spPr>
            <a:xfrm>
              <a:off x="6268466" y="4196482"/>
              <a:ext cx="216000" cy="72000"/>
            </a:xfrm>
            <a:prstGeom prst="rect">
              <a:avLst/>
            </a:prstGeom>
            <a:solidFill>
              <a:srgbClr val="F1F1F1"/>
            </a:solidFill>
          </p:spPr>
          <p:txBody>
            <a:bodyPr lIns="0" tIns="0" rIns="0" bIns="0">
              <a:noAutofit/>
            </a:bodyPr>
            <a:lstStyle/>
            <a:p>
              <a:pPr indent="0"/>
              <a:r>
                <a:rPr lang="fr-FR" sz="400">
                  <a:latin typeface="Arial" panose="020B0604020202020204" pitchFamily="34" charset="0"/>
                  <a:cs typeface="Arial" panose="020B0604020202020204" pitchFamily="34" charset="0"/>
                </a:rPr>
                <a:t>Moyenne</a:t>
              </a:r>
            </a:p>
          </p:txBody>
        </p:sp>
        <p:sp>
          <p:nvSpPr>
            <p:cNvPr id="57" name="Rectangle 56"/>
            <p:cNvSpPr/>
            <p:nvPr/>
          </p:nvSpPr>
          <p:spPr>
            <a:xfrm>
              <a:off x="6268466" y="4299776"/>
              <a:ext cx="396000" cy="72000"/>
            </a:xfrm>
            <a:prstGeom prst="rect">
              <a:avLst/>
            </a:prstGeom>
            <a:solidFill>
              <a:srgbClr val="F1F1F1"/>
            </a:solidFill>
          </p:spPr>
          <p:txBody>
            <a:bodyPr lIns="0" tIns="0" rIns="0" bIns="0">
              <a:noAutofit/>
            </a:bodyPr>
            <a:lstStyle/>
            <a:p>
              <a:pPr indent="0"/>
              <a:r>
                <a:rPr lang="fr-FR" sz="400">
                  <a:latin typeface="Arial" panose="020B0604020202020204" pitchFamily="34" charset="0"/>
                  <a:cs typeface="Arial" panose="020B0604020202020204" pitchFamily="34" charset="0"/>
                </a:rPr>
                <a:t>Creux </a:t>
              </a:r>
              <a:r>
                <a:rPr lang="fr-FR" sz="400">
                  <a:solidFill>
                    <a:srgbClr val="333330"/>
                  </a:solidFill>
                  <a:latin typeface="Arial" panose="020B0604020202020204" pitchFamily="34" charset="0"/>
                  <a:cs typeface="Arial" panose="020B0604020202020204" pitchFamily="34" charset="0"/>
                </a:rPr>
                <a:t>au </a:t>
              </a:r>
              <a:r>
                <a:rPr lang="fr-FR" sz="400">
                  <a:latin typeface="Arial" panose="020B0604020202020204" pitchFamily="34" charset="0"/>
                  <a:cs typeface="Arial" panose="020B0604020202020204" pitchFamily="34" charset="0"/>
                </a:rPr>
                <a:t>01/05/2021</a:t>
              </a:r>
            </a:p>
          </p:txBody>
        </p:sp>
      </p:grpSp>
      <p:grpSp>
        <p:nvGrpSpPr>
          <p:cNvPr id="58" name="Group 57"/>
          <p:cNvGrpSpPr/>
          <p:nvPr/>
        </p:nvGrpSpPr>
        <p:grpSpPr>
          <a:xfrm>
            <a:off x="3873520" y="5776248"/>
            <a:ext cx="3471672" cy="3194304"/>
            <a:chOff x="3819144" y="5806440"/>
            <a:chExt cx="3471672" cy="3194304"/>
          </a:xfrm>
        </p:grpSpPr>
        <p:pic>
          <p:nvPicPr>
            <p:cNvPr id="59" name="Picture 58"/>
            <p:cNvPicPr>
              <a:picLocks noChangeAspect="1"/>
            </p:cNvPicPr>
            <p:nvPr/>
          </p:nvPicPr>
          <p:blipFill>
            <a:blip r:embed="rId4"/>
            <a:stretch>
              <a:fillRect/>
            </a:stretch>
          </p:blipFill>
          <p:spPr>
            <a:xfrm>
              <a:off x="3819144" y="5806440"/>
              <a:ext cx="3471672" cy="3194304"/>
            </a:xfrm>
            <a:prstGeom prst="rect">
              <a:avLst/>
            </a:prstGeom>
          </p:spPr>
        </p:pic>
        <p:sp>
          <p:nvSpPr>
            <p:cNvPr id="60" name="Rectangle 59"/>
            <p:cNvSpPr/>
            <p:nvPr/>
          </p:nvSpPr>
          <p:spPr>
            <a:xfrm>
              <a:off x="4587314" y="7545007"/>
              <a:ext cx="1656000" cy="108000"/>
            </a:xfrm>
            <a:prstGeom prst="rect">
              <a:avLst/>
            </a:prstGeom>
            <a:solidFill>
              <a:srgbClr val="F1F1F1"/>
            </a:solidFill>
          </p:spPr>
          <p:txBody>
            <a:bodyPr lIns="0" tIns="0" rIns="0" bIns="0" anchor="ctr">
              <a:noAutofit/>
            </a:bodyPr>
            <a:lstStyle/>
            <a:p>
              <a:pPr indent="0"/>
              <a:r>
                <a:rPr lang="fr-FR" sz="350">
                  <a:latin typeface="Arial" panose="020B0604020202020204" pitchFamily="34" charset="0"/>
                  <a:cs typeface="Arial" panose="020B0604020202020204" pitchFamily="34" charset="0"/>
                </a:rPr>
                <a:t>Différentiel de change/taux moyen sur 6 mois en USD, GBP, CHF, CAD, AUD et JPY</a:t>
              </a:r>
            </a:p>
          </p:txBody>
        </p:sp>
        <p:sp>
          <p:nvSpPr>
            <p:cNvPr id="61" name="Rectangle 60"/>
            <p:cNvSpPr/>
            <p:nvPr/>
          </p:nvSpPr>
          <p:spPr>
            <a:xfrm>
              <a:off x="4587314" y="7679053"/>
              <a:ext cx="396000" cy="108000"/>
            </a:xfrm>
            <a:prstGeom prst="rect">
              <a:avLst/>
            </a:prstGeom>
            <a:solidFill>
              <a:srgbClr val="F1F1F1"/>
            </a:solidFill>
          </p:spPr>
          <p:txBody>
            <a:bodyPr lIns="0" tIns="0" rIns="0" bIns="0">
              <a:noAutofit/>
            </a:bodyPr>
            <a:lstStyle/>
            <a:p>
              <a:pPr indent="0"/>
              <a:r>
                <a:rPr lang="fr-FR" sz="350">
                  <a:latin typeface="Arial" panose="020B0604020202020204" pitchFamily="34" charset="0"/>
                  <a:cs typeface="Arial" panose="020B0604020202020204" pitchFamily="34" charset="0"/>
                </a:rPr>
                <a:t>Pic le 11/30/17</a:t>
              </a:r>
            </a:p>
          </p:txBody>
        </p:sp>
        <p:sp>
          <p:nvSpPr>
            <p:cNvPr id="62" name="Rectangle 61"/>
            <p:cNvSpPr/>
            <p:nvPr/>
          </p:nvSpPr>
          <p:spPr>
            <a:xfrm>
              <a:off x="4587314" y="7806750"/>
              <a:ext cx="253033" cy="108000"/>
            </a:xfrm>
            <a:prstGeom prst="rect">
              <a:avLst/>
            </a:prstGeom>
            <a:solidFill>
              <a:srgbClr val="F1F1F1"/>
            </a:solidFill>
          </p:spPr>
          <p:txBody>
            <a:bodyPr lIns="0" tIns="0" rIns="0" bIns="0">
              <a:noAutofit/>
            </a:bodyPr>
            <a:lstStyle/>
            <a:p>
              <a:pPr indent="0"/>
              <a:r>
                <a:rPr lang="fr-FR" sz="350">
                  <a:latin typeface="Arial" panose="020B0604020202020204" pitchFamily="34" charset="0"/>
                  <a:cs typeface="Arial" panose="020B0604020202020204" pitchFamily="34" charset="0"/>
                </a:rPr>
                <a:t>Moyenne</a:t>
              </a:r>
            </a:p>
          </p:txBody>
        </p:sp>
        <p:sp>
          <p:nvSpPr>
            <p:cNvPr id="63" name="Rectangle 62"/>
            <p:cNvSpPr/>
            <p:nvPr/>
          </p:nvSpPr>
          <p:spPr>
            <a:xfrm>
              <a:off x="4587314" y="7936684"/>
              <a:ext cx="396000" cy="108000"/>
            </a:xfrm>
            <a:prstGeom prst="rect">
              <a:avLst/>
            </a:prstGeom>
            <a:solidFill>
              <a:srgbClr val="F1F1F1"/>
            </a:solidFill>
          </p:spPr>
          <p:txBody>
            <a:bodyPr lIns="0" tIns="0" rIns="0" bIns="0">
              <a:noAutofit/>
            </a:bodyPr>
            <a:lstStyle/>
            <a:p>
              <a:pPr indent="0"/>
              <a:r>
                <a:rPr lang="fr-FR" sz="350">
                  <a:latin typeface="Arial" panose="020B0604020202020204" pitchFamily="34" charset="0"/>
                  <a:cs typeface="Arial" panose="020B0604020202020204" pitchFamily="34" charset="0"/>
                </a:rPr>
                <a:t>Creux le 31/08/20</a:t>
              </a:r>
            </a:p>
          </p:txBody>
        </p:sp>
      </p:grpSp>
      <p:sp>
        <p:nvSpPr>
          <p:cNvPr id="38" name="Rectangle 37">
            <a:extLst>
              <a:ext uri="{FF2B5EF4-FFF2-40B4-BE49-F238E27FC236}">
                <a16:creationId xmlns:a16="http://schemas.microsoft.com/office/drawing/2014/main" id="{3D52C825-846C-A14B-A283-192DC44C8336}"/>
              </a:ext>
            </a:extLst>
          </p:cNvPr>
          <p:cNvSpPr/>
          <p:nvPr/>
        </p:nvSpPr>
        <p:spPr>
          <a:xfrm>
            <a:off x="298584" y="1195822"/>
            <a:ext cx="6882341" cy="736355"/>
          </a:xfrm>
          <a:prstGeom prst="rect">
            <a:avLst/>
          </a:prstGeom>
        </p:spPr>
        <p:txBody>
          <a:bodyPr wrap="square">
            <a:spAutoFit/>
          </a:bodyPr>
          <a:lstStyle/>
          <a:p>
            <a:pPr algn="just">
              <a:lnSpc>
                <a:spcPct val="107000"/>
              </a:lnSpc>
              <a:spcAft>
                <a:spcPts val="400"/>
              </a:spcAft>
            </a:pPr>
            <a:r>
              <a:rPr lang="fr-FR" sz="2000" b="1" dirty="0">
                <a:solidFill>
                  <a:srgbClr val="847770"/>
                </a:solidFill>
                <a:latin typeface="Constantia" panose="02030602050306030303" pitchFamily="18" charset="0"/>
                <a:ea typeface="Calibri" panose="020F0502020204030204" pitchFamily="34" charset="0"/>
                <a:cs typeface="Times New Roman" panose="02020603050405020304" pitchFamily="18" charset="0"/>
              </a:rPr>
              <a:t>Devises et matières premières : </a:t>
            </a:r>
            <a:r>
              <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rPr>
              <a:t>l’USD évolue dans une fourchette étroite</a:t>
            </a:r>
            <a:endParaRPr lang="fr-FR" sz="2000" b="1" dirty="0">
              <a:solidFill>
                <a:srgbClr val="B12028"/>
              </a:solidFill>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1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7EAF55-D902-B042-BB8C-376CF60874EB}"/>
              </a:ext>
            </a:extLst>
          </p:cNvPr>
          <p:cNvSpPr/>
          <p:nvPr/>
        </p:nvSpPr>
        <p:spPr>
          <a:xfrm>
            <a:off x="298585" y="7227755"/>
            <a:ext cx="6967400" cy="2463238"/>
          </a:xfrm>
          <a:prstGeom prst="rect">
            <a:avLst/>
          </a:prstGeom>
        </p:spPr>
        <p:txBody>
          <a:bodyPr wrap="square">
            <a:spAutoFit/>
          </a:bodyPr>
          <a:lstStyle/>
          <a:p>
            <a:pPr>
              <a:lnSpc>
                <a:spcPct val="107000"/>
              </a:lnSpc>
              <a:spcAft>
                <a:spcPts val="800"/>
              </a:spcAft>
            </a:pPr>
            <a:r>
              <a:rPr lang="fr-FR" sz="2000">
                <a:solidFill>
                  <a:srgbClr val="4A4F54"/>
                </a:solidFill>
                <a:latin typeface="Segoe UI" panose="020B0502040204020203" pitchFamily="34" charset="0"/>
                <a:ea typeface="Calibri" panose="020F0502020204030204" pitchFamily="34" charset="0"/>
                <a:cs typeface="Segoe UI" panose="020B0502040204020203" pitchFamily="34" charset="0"/>
              </a:rPr>
              <a:t>Avertissement et informations importantes</a:t>
            </a:r>
          </a:p>
          <a:p>
            <a:pPr algn="just"/>
            <a:r>
              <a:rPr lang="fr-FR" sz="900">
                <a:solidFill>
                  <a:srgbClr val="4A4F54"/>
                </a:solidFill>
                <a:latin typeface="Segoe UI" panose="020B0502040204020203" pitchFamily="34" charset="0"/>
                <a:ea typeface="Calibri" panose="020F0502020204030204" pitchFamily="34" charset="0"/>
                <a:cs typeface="Segoe UI" panose="020B0502040204020203" pitchFamily="34" charset="0"/>
              </a:rPr>
              <a:t>Ce document a été publié en Suisse par Cité Gestion SA, Genève, dépositaire et négociant en valeurs mobilières soumis à la réglementation et à la surveillance de l’Autorité fédérale de surveillance des marchés financiers (FINMA). Il n’est pas destiné à être distribué, publié ou utilisé dans une juridiction où une telle distribution, publication ou utilisation serait interdite, et n’est pas destiné à des personnes ou entités auxquelles il serait illégal d’envoyer un tel document. Toutes les informations fournies dans ce document, en particulier les opinions et analyses, sont fournies à titre d’information uniquement et ne sauraient être interprétées comme une offre, un conseil ou une recommandation en vue d’acheter ou de vendre un titre particulier ou de conclure une quelconque transaction. Cette publication ne constitue pas non plus – et ne doit pas être interprétée comme – une publicité pour un instrument financier particulier. Les risques associés à certains investissements ne conviennent pas à tous les investisseurs et une évaluation précise du profil de risque doit être effectuée. Ce document ne doit pas non plus être interprété comme un conseil juridique, comptable ou fiscal. Bien que Cité Gestion SA déploie tous les efforts raisonnables pour utiliser des informations fiables et complètes, Cité Gestion SA ne déclare ni ne garantit d’aucune manière que les informations contenues dans ce document sont exactes, complètes ou à jour. Toute décision fondée sur ces informations doit être prise aux risques de l’investisseur et Cité Gestion SA décline toute responsabilité pour toute perte ou tout dommage pouvant résulter directement ou indirectement de l’utilisation de ces informations. États-Unis : ce document ni aucune copie de celui-ci ne peut être envoyé, pris ou distribué aux États-Unis ou remis à une personne américaine. Ce document ne peut être reproduit (en tout ou partie), transmis, modifié ou utilisé à des fins publiques ou commerciales sans l’accord écrit préalable de Cité Gestion SA.</a:t>
            </a:r>
          </a:p>
        </p:txBody>
      </p:sp>
      <p:pic>
        <p:nvPicPr>
          <p:cNvPr id="6" name="Image 5">
            <a:extLst>
              <a:ext uri="{FF2B5EF4-FFF2-40B4-BE49-F238E27FC236}">
                <a16:creationId xmlns:a16="http://schemas.microsoft.com/office/drawing/2014/main" id="{2D432D88-565E-CA4A-9CC0-7ECCB4E0840F}"/>
              </a:ext>
            </a:extLst>
          </p:cNvPr>
          <p:cNvPicPr>
            <a:picLocks noChangeAspect="1"/>
          </p:cNvPicPr>
          <p:nvPr/>
        </p:nvPicPr>
        <p:blipFill>
          <a:blip r:embed="rId2"/>
          <a:stretch>
            <a:fillRect/>
          </a:stretch>
        </p:blipFill>
        <p:spPr>
          <a:xfrm>
            <a:off x="2034601" y="4276205"/>
            <a:ext cx="728119" cy="728119"/>
          </a:xfrm>
          <a:prstGeom prst="rect">
            <a:avLst/>
          </a:prstGeom>
        </p:spPr>
      </p:pic>
      <p:pic>
        <p:nvPicPr>
          <p:cNvPr id="8" name="Image 7">
            <a:extLst>
              <a:ext uri="{FF2B5EF4-FFF2-40B4-BE49-F238E27FC236}">
                <a16:creationId xmlns:a16="http://schemas.microsoft.com/office/drawing/2014/main" id="{C61890E8-9FA8-054E-A71E-3C1BC96736CD}"/>
              </a:ext>
            </a:extLst>
          </p:cNvPr>
          <p:cNvPicPr>
            <a:picLocks noChangeAspect="1"/>
          </p:cNvPicPr>
          <p:nvPr/>
        </p:nvPicPr>
        <p:blipFill>
          <a:blip r:embed="rId3"/>
          <a:stretch>
            <a:fillRect/>
          </a:stretch>
        </p:blipFill>
        <p:spPr>
          <a:xfrm>
            <a:off x="2034602" y="5334813"/>
            <a:ext cx="728119" cy="728119"/>
          </a:xfrm>
          <a:prstGeom prst="rect">
            <a:avLst/>
          </a:prstGeom>
        </p:spPr>
      </p:pic>
      <p:sp>
        <p:nvSpPr>
          <p:cNvPr id="10" name="Rectangle 9">
            <a:extLst>
              <a:ext uri="{FF2B5EF4-FFF2-40B4-BE49-F238E27FC236}">
                <a16:creationId xmlns:a16="http://schemas.microsoft.com/office/drawing/2014/main" id="{3C2FE0EF-E96A-7D40-88DE-CC7F4288ACBC}"/>
              </a:ext>
            </a:extLst>
          </p:cNvPr>
          <p:cNvSpPr/>
          <p:nvPr/>
        </p:nvSpPr>
        <p:spPr>
          <a:xfrm>
            <a:off x="2986804" y="4333625"/>
            <a:ext cx="4061640" cy="626967"/>
          </a:xfrm>
          <a:prstGeom prst="rect">
            <a:avLst/>
          </a:prstGeom>
        </p:spPr>
        <p:txBody>
          <a:bodyPr wrap="square">
            <a:spAutoFit/>
          </a:bodyPr>
          <a:lstStyle/>
          <a:p>
            <a:pPr>
              <a:lnSpc>
                <a:spcPct val="107000"/>
              </a:lnSpc>
              <a:spcAft>
                <a:spcPts val="800"/>
              </a:spcAft>
              <a:defRPr/>
            </a:pPr>
            <a:r>
              <a:rPr lang="fr-FR" sz="1100">
                <a:solidFill>
                  <a:srgbClr val="4A4F54"/>
                </a:solidFill>
                <a:latin typeface="Segoe UI Semilight" panose="020B0402040204020203" pitchFamily="34" charset="0"/>
                <a:cs typeface="Segoe UI Semilight" panose="020B0402040204020203" pitchFamily="34" charset="0"/>
              </a:rPr>
              <a:t>En choisissant Cité Gestion, vous bénéficiez de notre modèle économique unique qui nous différencie de la plupart des gérants de fortune traditionnels. Pour en savoir plus, rendez-vous sur notre site : </a:t>
            </a:r>
            <a:r>
              <a:rPr lang="fr-FR" sz="1100">
                <a:solidFill>
                  <a:srgbClr val="B12028"/>
                </a:solidFill>
                <a:latin typeface="Segoe UI Semilight" panose="020B0402040204020203" pitchFamily="34" charset="0"/>
                <a:cs typeface="Segoe UI Semilight" panose="020B0402040204020203" pitchFamily="34" charset="0"/>
                <a:hlinkClick r:id="rId4">
                  <a:extLst>
                    <a:ext uri="{A12FA001-AC4F-418D-AE19-62706E023703}">
                      <ahyp:hlinkClr xmlns:ahyp="http://schemas.microsoft.com/office/drawing/2018/hyperlinkcolor" xmlns="" val="tx"/>
                    </a:ext>
                  </a:extLst>
                </a:hlinkClick>
              </a:rPr>
              <a:t>www.cité-gestion.com</a:t>
            </a:r>
          </a:p>
        </p:txBody>
      </p:sp>
      <p:sp>
        <p:nvSpPr>
          <p:cNvPr id="11" name="Rectangle 10">
            <a:extLst>
              <a:ext uri="{FF2B5EF4-FFF2-40B4-BE49-F238E27FC236}">
                <a16:creationId xmlns:a16="http://schemas.microsoft.com/office/drawing/2014/main" id="{990FB009-835A-184F-9C1D-622FF950000E}"/>
              </a:ext>
            </a:extLst>
          </p:cNvPr>
          <p:cNvSpPr/>
          <p:nvPr/>
        </p:nvSpPr>
        <p:spPr>
          <a:xfrm>
            <a:off x="3561907" y="5479323"/>
            <a:ext cx="3253563" cy="446597"/>
          </a:xfrm>
          <a:prstGeom prst="rect">
            <a:avLst/>
          </a:prstGeom>
        </p:spPr>
        <p:txBody>
          <a:bodyPr wrap="square">
            <a:spAutoFit/>
          </a:bodyPr>
          <a:lstStyle/>
          <a:p>
            <a:pPr>
              <a:lnSpc>
                <a:spcPct val="107000"/>
              </a:lnSpc>
              <a:spcAft>
                <a:spcPts val="800"/>
              </a:spcAft>
              <a:defRPr/>
            </a:pPr>
            <a:r>
              <a:rPr lang="fr-FR" sz="1100">
                <a:solidFill>
                  <a:srgbClr val="B12028"/>
                </a:solidFill>
                <a:latin typeface="Segoe UI Semilight" panose="020B0402040204020203" pitchFamily="34" charset="0"/>
                <a:hlinkClick r:id="rId5">
                  <a:extLst>
                    <a:ext uri="{A12FA001-AC4F-418D-AE19-62706E023703}">
                      <ahyp:hlinkClr xmlns:ahyp="http://schemas.microsoft.com/office/drawing/2018/hyperlinkcolor" xmlns="" val="tx"/>
                    </a:ext>
                  </a:extLst>
                </a:hlinkClick>
              </a:rPr>
              <a:t>Suivez-nous sur LinkedIn</a:t>
            </a:r>
            <a:r>
              <a:rPr lang="fr-FR" sz="1100">
                <a:solidFill>
                  <a:srgbClr val="B12028"/>
                </a:solidFill>
                <a:latin typeface="Segoe UI Semilight" panose="020B0402040204020203" pitchFamily="34" charset="0"/>
              </a:rPr>
              <a:t> </a:t>
            </a:r>
            <a:r>
              <a:rPr lang="fr-FR" sz="1100">
                <a:solidFill>
                  <a:srgbClr val="4A4F54"/>
                </a:solidFill>
                <a:latin typeface="Segoe UI Semilight" panose="020B0402040204020203" pitchFamily="34" charset="0"/>
              </a:rPr>
              <a:t>pour rester à jour de toutes les actualités et perspectives du marché.</a:t>
            </a:r>
          </a:p>
        </p:txBody>
      </p:sp>
      <p:pic>
        <p:nvPicPr>
          <p:cNvPr id="12" name="Image 11">
            <a:extLst>
              <a:ext uri="{FF2B5EF4-FFF2-40B4-BE49-F238E27FC236}">
                <a16:creationId xmlns:a16="http://schemas.microsoft.com/office/drawing/2014/main" id="{6083F22E-002E-6E4D-81E8-34E8BC95D572}"/>
              </a:ext>
            </a:extLst>
          </p:cNvPr>
          <p:cNvPicPr>
            <a:picLocks noChangeAspect="1"/>
          </p:cNvPicPr>
          <p:nvPr/>
        </p:nvPicPr>
        <p:blipFill>
          <a:blip r:embed="rId6"/>
          <a:stretch>
            <a:fillRect/>
          </a:stretch>
        </p:blipFill>
        <p:spPr>
          <a:xfrm>
            <a:off x="3048347" y="5573372"/>
            <a:ext cx="249200" cy="252000"/>
          </a:xfrm>
          <a:prstGeom prst="rect">
            <a:avLst/>
          </a:prstGeom>
        </p:spPr>
      </p:pic>
      <p:pic>
        <p:nvPicPr>
          <p:cNvPr id="14" name="Image 13" descr="Une image contenant extérieur, photo, différent, skiant&#10;&#10;Description générée automatiquement">
            <a:extLst>
              <a:ext uri="{FF2B5EF4-FFF2-40B4-BE49-F238E27FC236}">
                <a16:creationId xmlns:a16="http://schemas.microsoft.com/office/drawing/2014/main" id="{A1357050-31CB-1C4D-B885-2DC4AF05D131}"/>
              </a:ext>
            </a:extLst>
          </p:cNvPr>
          <p:cNvPicPr>
            <a:picLocks noChangeAspect="1"/>
          </p:cNvPicPr>
          <p:nvPr/>
        </p:nvPicPr>
        <p:blipFill>
          <a:blip r:embed="rId7"/>
          <a:stretch>
            <a:fillRect/>
          </a:stretch>
        </p:blipFill>
        <p:spPr>
          <a:xfrm>
            <a:off x="-9143" y="742556"/>
            <a:ext cx="7584531" cy="2869200"/>
          </a:xfrm>
          <a:prstGeom prst="rect">
            <a:avLst/>
          </a:prstGeom>
        </p:spPr>
      </p:pic>
      <p:cxnSp>
        <p:nvCxnSpPr>
          <p:cNvPr id="5" name="Connecteur droit 4">
            <a:extLst>
              <a:ext uri="{FF2B5EF4-FFF2-40B4-BE49-F238E27FC236}">
                <a16:creationId xmlns:a16="http://schemas.microsoft.com/office/drawing/2014/main" id="{74989643-37F8-9042-9750-2CE42E53ECE8}"/>
              </a:ext>
            </a:extLst>
          </p:cNvPr>
          <p:cNvCxnSpPr/>
          <p:nvPr/>
        </p:nvCxnSpPr>
        <p:spPr>
          <a:xfrm flipV="1">
            <a:off x="2398662" y="2784077"/>
            <a:ext cx="0" cy="913090"/>
          </a:xfrm>
          <a:prstGeom prst="line">
            <a:avLst/>
          </a:prstGeom>
          <a:ln>
            <a:solidFill>
              <a:srgbClr val="B120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9679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4688</Words>
  <Application>Microsoft Office PowerPoint</Application>
  <PresentationFormat>Custom</PresentationFormat>
  <Paragraphs>671</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Constantia</vt:lpstr>
      <vt:lpstr>Segoe UI</vt:lpstr>
      <vt:lpstr>Segoe UI Semibold</vt:lpstr>
      <vt:lpstr>Segoe UI Semilight</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*Internal*</dc:subject>
  <dc:creator>Anthony Baillot | blossom</dc:creator>
  <cp:lastModifiedBy>Sophie Heini</cp:lastModifiedBy>
  <cp:revision>584</cp:revision>
  <cp:lastPrinted>2021-04-07T10:11:57Z</cp:lastPrinted>
  <dcterms:created xsi:type="dcterms:W3CDTF">2020-10-22T08:21:02Z</dcterms:created>
  <dcterms:modified xsi:type="dcterms:W3CDTF">2021-10-12T10:37:14Z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ed">
    <vt:bool>false</vt:bool>
  </property>
  <property fmtid="{D5CDD505-2E9C-101B-9397-08002B2CF9AE}" pid="3" name="Without Tagging">
    <vt:lpwstr>1</vt:lpwstr>
  </property>
</Properties>
</file>